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
  </p:notesMasterIdLst>
  <p:handoutMasterIdLst>
    <p:handoutMasterId r:id="rId14"/>
  </p:handoutMasterIdLst>
  <p:sldIdLst>
    <p:sldId id="439" r:id="rId2"/>
    <p:sldId id="896" r:id="rId3"/>
    <p:sldId id="466" r:id="rId4"/>
    <p:sldId id="898" r:id="rId5"/>
    <p:sldId id="429" r:id="rId6"/>
    <p:sldId id="477" r:id="rId7"/>
    <p:sldId id="468" r:id="rId8"/>
    <p:sldId id="895" r:id="rId9"/>
    <p:sldId id="894" r:id="rId10"/>
    <p:sldId id="899" r:id="rId11"/>
    <p:sldId id="480" r:id="rId12"/>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5053"/>
    <a:srgbClr val="F8F8F8"/>
    <a:srgbClr val="284352"/>
    <a:srgbClr val="000000"/>
    <a:srgbClr val="222A37"/>
    <a:srgbClr val="1A6B6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878" autoAdjust="0"/>
    <p:restoredTop sz="91166" autoAdjust="0"/>
  </p:normalViewPr>
  <p:slideViewPr>
    <p:cSldViewPr snapToGrid="0">
      <p:cViewPr varScale="1">
        <p:scale>
          <a:sx n="88" d="100"/>
          <a:sy n="88" d="100"/>
        </p:scale>
        <p:origin x="2048" y="272"/>
      </p:cViewPr>
      <p:guideLst/>
    </p:cSldViewPr>
  </p:slideViewPr>
  <p:outlineViewPr>
    <p:cViewPr>
      <p:scale>
        <a:sx n="33" d="100"/>
        <a:sy n="33" d="100"/>
      </p:scale>
      <p:origin x="0" y="-1752"/>
    </p:cViewPr>
  </p:outlineViewPr>
  <p:notesTextViewPr>
    <p:cViewPr>
      <p:scale>
        <a:sx n="105" d="100"/>
        <a:sy n="105" d="100"/>
      </p:scale>
      <p:origin x="0" y="0"/>
    </p:cViewPr>
  </p:notesTextViewPr>
  <p:sorterViewPr>
    <p:cViewPr varScale="1">
      <p:scale>
        <a:sx n="100" d="100"/>
        <a:sy n="100" d="100"/>
      </p:scale>
      <p:origin x="0" y="0"/>
    </p:cViewPr>
  </p:sorterViewPr>
  <p:notesViewPr>
    <p:cSldViewPr snapToGrid="0">
      <p:cViewPr varScale="1">
        <p:scale>
          <a:sx n="72" d="100"/>
          <a:sy n="72" d="100"/>
        </p:scale>
        <p:origin x="4672" y="20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37840" cy="466434"/>
          </a:xfrm>
          <a:prstGeom prst="rect">
            <a:avLst/>
          </a:prstGeom>
        </p:spPr>
        <p:txBody>
          <a:bodyPr vert="horz" lIns="93172" tIns="46586" rIns="93172" bIns="46586" rtlCol="0"/>
          <a:lstStyle>
            <a:lvl1pPr algn="l">
              <a:defRPr sz="1300"/>
            </a:lvl1pPr>
          </a:lstStyle>
          <a:p>
            <a:r>
              <a:rPr lang="en-US"/>
              <a:t>Insert Title Here</a:t>
            </a:r>
          </a:p>
        </p:txBody>
      </p:sp>
      <p:sp>
        <p:nvSpPr>
          <p:cNvPr id="3" name="Date Placeholder 2"/>
          <p:cNvSpPr>
            <a:spLocks noGrp="1"/>
          </p:cNvSpPr>
          <p:nvPr>
            <p:ph type="dt" sz="quarter" idx="1"/>
          </p:nvPr>
        </p:nvSpPr>
        <p:spPr>
          <a:xfrm>
            <a:off x="3970938" y="1"/>
            <a:ext cx="3037840" cy="466434"/>
          </a:xfrm>
          <a:prstGeom prst="rect">
            <a:avLst/>
          </a:prstGeom>
        </p:spPr>
        <p:txBody>
          <a:bodyPr vert="horz" lIns="93172" tIns="46586" rIns="93172" bIns="46586" rtlCol="0"/>
          <a:lstStyle>
            <a:lvl1pPr algn="r">
              <a:defRPr sz="1300"/>
            </a:lvl1pPr>
          </a:lstStyle>
          <a:p>
            <a:fld id="{4237D57E-1BC5-4DB1-AA16-6C14340D1B6D}" type="datetimeFigureOut">
              <a:rPr lang="en-US" smtClean="0"/>
              <a:t>9/22/21</a:t>
            </a:fld>
            <a:endParaRPr lang="en-US"/>
          </a:p>
        </p:txBody>
      </p:sp>
      <p:sp>
        <p:nvSpPr>
          <p:cNvPr id="4" name="Footer Placeholder 3"/>
          <p:cNvSpPr>
            <a:spLocks noGrp="1"/>
          </p:cNvSpPr>
          <p:nvPr>
            <p:ph type="ftr" sz="quarter" idx="2"/>
          </p:nvPr>
        </p:nvSpPr>
        <p:spPr>
          <a:xfrm>
            <a:off x="0" y="8829967"/>
            <a:ext cx="3037840" cy="466433"/>
          </a:xfrm>
          <a:prstGeom prst="rect">
            <a:avLst/>
          </a:prstGeom>
        </p:spPr>
        <p:txBody>
          <a:bodyPr vert="horz" lIns="93172" tIns="46586" rIns="93172" bIns="46586" rtlCol="0" anchor="b"/>
          <a:lstStyle>
            <a:lvl1pPr algn="l">
              <a:defRPr sz="1300"/>
            </a:lvl1pPr>
          </a:lstStyle>
          <a:p>
            <a:endParaRPr lang="en-US"/>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lIns="93172" tIns="46586" rIns="93172" bIns="46586" rtlCol="0" anchor="b"/>
          <a:lstStyle>
            <a:lvl1pPr algn="r">
              <a:defRPr sz="1300"/>
            </a:lvl1pPr>
          </a:lstStyle>
          <a:p>
            <a:fld id="{BE07B4AC-3A0A-4365-B9D9-BE092ED8EA8B}" type="slidenum">
              <a:rPr lang="en-US" smtClean="0"/>
              <a:t>‹#›</a:t>
            </a:fld>
            <a:endParaRPr lang="en-US"/>
          </a:p>
        </p:txBody>
      </p:sp>
    </p:spTree>
    <p:extLst>
      <p:ext uri="{BB962C8B-B14F-4D97-AF65-F5344CB8AC3E}">
        <p14:creationId xmlns:p14="http://schemas.microsoft.com/office/powerpoint/2010/main" val="158848507"/>
      </p:ext>
    </p:extLst>
  </p:cSld>
  <p:clrMap bg1="lt1" tx1="dk1" bg2="lt2" tx2="dk2" accent1="accent1" accent2="accent2" accent3="accent3" accent4="accent4" accent5="accent5" accent6="accent6" hlink="hlink" folHlink="folHlink"/>
  <p:hf sldNum="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37840" cy="466434"/>
          </a:xfrm>
          <a:prstGeom prst="rect">
            <a:avLst/>
          </a:prstGeom>
        </p:spPr>
        <p:txBody>
          <a:bodyPr vert="horz" lIns="93172" tIns="46586" rIns="93172" bIns="46586" rtlCol="0"/>
          <a:lstStyle>
            <a:lvl1pPr algn="l">
              <a:defRPr sz="1300"/>
            </a:lvl1pPr>
          </a:lstStyle>
          <a:p>
            <a:r>
              <a:rPr lang="en-US"/>
              <a:t>Insert Title Here</a:t>
            </a:r>
          </a:p>
        </p:txBody>
      </p:sp>
      <p:sp>
        <p:nvSpPr>
          <p:cNvPr id="3" name="Date Placeholder 2"/>
          <p:cNvSpPr>
            <a:spLocks noGrp="1"/>
          </p:cNvSpPr>
          <p:nvPr>
            <p:ph type="dt" idx="1"/>
          </p:nvPr>
        </p:nvSpPr>
        <p:spPr>
          <a:xfrm>
            <a:off x="3970938" y="1"/>
            <a:ext cx="3037840" cy="466434"/>
          </a:xfrm>
          <a:prstGeom prst="rect">
            <a:avLst/>
          </a:prstGeom>
        </p:spPr>
        <p:txBody>
          <a:bodyPr vert="horz" lIns="93172" tIns="46586" rIns="93172" bIns="46586" rtlCol="0"/>
          <a:lstStyle>
            <a:lvl1pPr algn="r">
              <a:defRPr sz="1300"/>
            </a:lvl1pPr>
          </a:lstStyle>
          <a:p>
            <a:fld id="{95BB807E-6ED4-458F-A0B1-BFC5227F24EC}" type="datetimeFigureOut">
              <a:rPr lang="en-US" smtClean="0"/>
              <a:t>9/22/21</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2" tIns="46586" rIns="93172" bIns="46586"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2" tIns="46586" rIns="93172" bIns="46586"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2" tIns="46586" rIns="93172" bIns="46586" rtlCol="0" anchor="b"/>
          <a:lstStyle>
            <a:lvl1pPr algn="l">
              <a:defRPr sz="13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2" tIns="46586" rIns="93172" bIns="46586" rtlCol="0" anchor="b"/>
          <a:lstStyle>
            <a:lvl1pPr algn="r">
              <a:defRPr sz="1300"/>
            </a:lvl1pPr>
          </a:lstStyle>
          <a:p>
            <a:fld id="{8ED24C1D-40A6-4244-BA3E-0D7487CEEA91}" type="slidenum">
              <a:rPr lang="en-US" smtClean="0"/>
              <a:t>‹#›</a:t>
            </a:fld>
            <a:endParaRPr lang="en-US"/>
          </a:p>
        </p:txBody>
      </p:sp>
    </p:spTree>
    <p:extLst>
      <p:ext uri="{BB962C8B-B14F-4D97-AF65-F5344CB8AC3E}">
        <p14:creationId xmlns:p14="http://schemas.microsoft.com/office/powerpoint/2010/main" val="4174148168"/>
      </p:ext>
    </p:extLst>
  </p:cSld>
  <p:clrMap bg1="lt1" tx1="dk1" bg2="lt2" tx2="dk2" accent1="accent1" accent2="accent2" accent3="accent3" accent4="accent4" accent5="accent5" accent6="accent6" hlink="hlink" folHlink="folHlink"/>
  <p:hf sldNum="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p:nvPr>
        </p:nvSpPr>
        <p:spPr/>
        <p:txBody>
          <a:bodyPr/>
          <a:lstStyle/>
          <a:p>
            <a:r>
              <a:rPr lang="en-US"/>
              <a:t>Insert Title Here</a:t>
            </a:r>
          </a:p>
        </p:txBody>
      </p:sp>
    </p:spTree>
    <p:extLst>
      <p:ext uri="{BB962C8B-B14F-4D97-AF65-F5344CB8AC3E}">
        <p14:creationId xmlns:p14="http://schemas.microsoft.com/office/powerpoint/2010/main" val="37579197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p:nvPr>
        </p:nvSpPr>
        <p:spPr/>
        <p:txBody>
          <a:bodyPr/>
          <a:lstStyle/>
          <a:p>
            <a:r>
              <a:rPr lang="en-US"/>
              <a:t>Insert Title Here</a:t>
            </a:r>
          </a:p>
        </p:txBody>
      </p:sp>
    </p:spTree>
    <p:extLst>
      <p:ext uri="{BB962C8B-B14F-4D97-AF65-F5344CB8AC3E}">
        <p14:creationId xmlns:p14="http://schemas.microsoft.com/office/powerpoint/2010/main" val="31510229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p:nvPr>
        </p:nvSpPr>
        <p:spPr/>
        <p:txBody>
          <a:bodyPr/>
          <a:lstStyle/>
          <a:p>
            <a:r>
              <a:rPr lang="en-US"/>
              <a:t>Insert Title Here</a:t>
            </a:r>
          </a:p>
        </p:txBody>
      </p:sp>
    </p:spTree>
    <p:extLst>
      <p:ext uri="{BB962C8B-B14F-4D97-AF65-F5344CB8AC3E}">
        <p14:creationId xmlns:p14="http://schemas.microsoft.com/office/powerpoint/2010/main" val="29406425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p:nvPr>
        </p:nvSpPr>
        <p:spPr/>
        <p:txBody>
          <a:bodyPr/>
          <a:lstStyle/>
          <a:p>
            <a:r>
              <a:rPr lang="en-US"/>
              <a:t>Insert Title Here</a:t>
            </a:r>
          </a:p>
        </p:txBody>
      </p:sp>
    </p:spTree>
    <p:extLst>
      <p:ext uri="{BB962C8B-B14F-4D97-AF65-F5344CB8AC3E}">
        <p14:creationId xmlns:p14="http://schemas.microsoft.com/office/powerpoint/2010/main" val="38279349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Franklin Gothic Medium Cond" panose="020B0606030402020204" pitchFamily="34" charset="0"/>
              </a:rPr>
              <a:t>Thank you for the gift of your time and attention.</a:t>
            </a:r>
          </a:p>
          <a:p>
            <a:endParaRPr lang="en-US" dirty="0">
              <a:latin typeface="Franklin Gothic Medium Cond" panose="020B0606030402020204" pitchFamily="34" charset="0"/>
            </a:endParaRPr>
          </a:p>
          <a:p>
            <a:endParaRPr lang="en-US" dirty="0"/>
          </a:p>
        </p:txBody>
      </p:sp>
      <p:sp>
        <p:nvSpPr>
          <p:cNvPr id="4" name="Slide Number Placeholder 3"/>
          <p:cNvSpPr>
            <a:spLocks noGrp="1"/>
          </p:cNvSpPr>
          <p:nvPr>
            <p:ph type="sldNum" sz="quarter" idx="10"/>
          </p:nvPr>
        </p:nvSpPr>
        <p:spPr/>
        <p:txBody>
          <a:bodyPr/>
          <a:lstStyle/>
          <a:p>
            <a:fld id="{16F98BAB-7158-4064-9599-70E325F2C1BB}" type="slidenum">
              <a:rPr lang="en-US" smtClean="0"/>
              <a:t>11</a:t>
            </a:fld>
            <a:endParaRPr lang="en-US" dirty="0"/>
          </a:p>
        </p:txBody>
      </p:sp>
    </p:spTree>
    <p:extLst>
      <p:ext uri="{BB962C8B-B14F-4D97-AF65-F5344CB8AC3E}">
        <p14:creationId xmlns:p14="http://schemas.microsoft.com/office/powerpoint/2010/main" val="282104956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jpe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2.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Master" Target="../slideMasters/slideMaster1.xml"/><Relationship Id="rId4" Type="http://schemas.openxmlformats.org/officeDocument/2006/relationships/hyperlink" Target="http://adac.uaa.alaska.edu/" TargetMode="Externa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_No Picture">
    <p:bg>
      <p:bgRef idx="1003">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617" y="0"/>
            <a:ext cx="12192000" cy="6858000"/>
          </a:xfrm>
          <a:prstGeom prst="rect">
            <a:avLst/>
          </a:prstGeom>
        </p:spPr>
      </p:pic>
      <p:sp>
        <p:nvSpPr>
          <p:cNvPr id="2" name="Title 1"/>
          <p:cNvSpPr>
            <a:spLocks noGrp="1"/>
          </p:cNvSpPr>
          <p:nvPr>
            <p:ph type="ctrTitle" hasCustomPrompt="1"/>
          </p:nvPr>
        </p:nvSpPr>
        <p:spPr>
          <a:xfrm>
            <a:off x="1524000" y="1887357"/>
            <a:ext cx="9144000" cy="1622605"/>
          </a:xfrm>
        </p:spPr>
        <p:txBody>
          <a:bodyPr anchor="b">
            <a:normAutofit/>
          </a:bodyPr>
          <a:lstStyle>
            <a:lvl1pPr algn="ctr">
              <a:defRPr sz="4800" baseline="0">
                <a:latin typeface="Franklin Gothic Book" panose="020B0503020102020204" pitchFamily="34" charset="0"/>
              </a:defRPr>
            </a:lvl1pPr>
          </a:lstStyle>
          <a:p>
            <a:r>
              <a:rPr lang="en-US" dirty="0"/>
              <a:t>Presentation Title</a:t>
            </a:r>
          </a:p>
        </p:txBody>
      </p:sp>
      <p:pic>
        <p:nvPicPr>
          <p:cNvPr id="11" name="Picture 1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532226" y="985323"/>
            <a:ext cx="5124315" cy="816286"/>
          </a:xfrm>
          <a:prstGeom prst="rect">
            <a:avLst/>
          </a:prstGeom>
        </p:spPr>
      </p:pic>
      <p:sp>
        <p:nvSpPr>
          <p:cNvPr id="23" name="Subtitle 2"/>
          <p:cNvSpPr txBox="1">
            <a:spLocks/>
          </p:cNvSpPr>
          <p:nvPr userDrawn="1"/>
        </p:nvSpPr>
        <p:spPr>
          <a:xfrm>
            <a:off x="1524000" y="3595710"/>
            <a:ext cx="4016453" cy="42224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1800" dirty="0">
                <a:latin typeface="Franklin Gothic Book" panose="020B0503020102020204" pitchFamily="34" charset="0"/>
              </a:rPr>
              <a:t>A presentation by</a:t>
            </a:r>
          </a:p>
        </p:txBody>
      </p:sp>
      <p:sp>
        <p:nvSpPr>
          <p:cNvPr id="24" name="Text Placeholder 17"/>
          <p:cNvSpPr>
            <a:spLocks noGrp="1"/>
          </p:cNvSpPr>
          <p:nvPr>
            <p:ph type="body" sz="quarter" idx="10" hasCustomPrompt="1"/>
          </p:nvPr>
        </p:nvSpPr>
        <p:spPr>
          <a:xfrm>
            <a:off x="1522384" y="3999702"/>
            <a:ext cx="4213783" cy="1571625"/>
          </a:xfrm>
        </p:spPr>
        <p:txBody>
          <a:bodyPr>
            <a:normAutofit/>
          </a:bodyPr>
          <a:lstStyle>
            <a:lvl1pPr marL="0" indent="0">
              <a:spcBef>
                <a:spcPts val="0"/>
              </a:spcBef>
              <a:buNone/>
              <a:defRPr sz="2000">
                <a:latin typeface="Franklin Gothic Book" panose="020B0503020102020204" pitchFamily="34" charset="0"/>
              </a:defRPr>
            </a:lvl1pPr>
            <a:lvl5pPr>
              <a:defRPr/>
            </a:lvl5pPr>
          </a:lstStyle>
          <a:p>
            <a:pPr lvl="0"/>
            <a:r>
              <a:rPr lang="en-US" dirty="0"/>
              <a:t>Name</a:t>
            </a:r>
          </a:p>
          <a:p>
            <a:pPr lvl="0"/>
            <a:r>
              <a:rPr lang="en-US" dirty="0"/>
              <a:t>Title</a:t>
            </a:r>
          </a:p>
          <a:p>
            <a:pPr lvl="0"/>
            <a:r>
              <a:rPr lang="en-US" dirty="0"/>
              <a:t>Etc.</a:t>
            </a:r>
          </a:p>
        </p:txBody>
      </p:sp>
      <p:pic>
        <p:nvPicPr>
          <p:cNvPr id="26" name="Picture 25"/>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46575" y="6343650"/>
            <a:ext cx="2685651" cy="427815"/>
          </a:xfrm>
          <a:prstGeom prst="rect">
            <a:avLst/>
          </a:prstGeom>
        </p:spPr>
      </p:pic>
      <p:pic>
        <p:nvPicPr>
          <p:cNvPr id="27" name="Picture 26"/>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50107" y="6343649"/>
            <a:ext cx="576620" cy="427815"/>
          </a:xfrm>
          <a:prstGeom prst="rect">
            <a:avLst/>
          </a:prstGeom>
        </p:spPr>
      </p:pic>
      <p:sp>
        <p:nvSpPr>
          <p:cNvPr id="28" name="TextBox 27"/>
          <p:cNvSpPr txBox="1"/>
          <p:nvPr userDrawn="1"/>
        </p:nvSpPr>
        <p:spPr>
          <a:xfrm>
            <a:off x="5067300" y="6488668"/>
            <a:ext cx="7124699" cy="369332"/>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latin typeface="Franklin Gothic Book" panose="020B0503020102020204" pitchFamily="34" charset="0"/>
              </a:rPr>
              <a:t>ADAC: Research for the Arctic Operator… For Today and For the Future</a:t>
            </a:r>
          </a:p>
        </p:txBody>
      </p:sp>
    </p:spTree>
    <p:extLst>
      <p:ext uri="{BB962C8B-B14F-4D97-AF65-F5344CB8AC3E}">
        <p14:creationId xmlns:p14="http://schemas.microsoft.com/office/powerpoint/2010/main" val="1716491672"/>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Slide_Med-Picture">
    <p:bg>
      <p:bgRef idx="1003">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617" y="0"/>
            <a:ext cx="12192000" cy="6858000"/>
          </a:xfrm>
          <a:prstGeom prst="rect">
            <a:avLst/>
          </a:prstGeom>
        </p:spPr>
      </p:pic>
      <p:sp>
        <p:nvSpPr>
          <p:cNvPr id="2" name="Title 1"/>
          <p:cNvSpPr>
            <a:spLocks noGrp="1"/>
          </p:cNvSpPr>
          <p:nvPr>
            <p:ph type="ctrTitle" hasCustomPrompt="1"/>
          </p:nvPr>
        </p:nvSpPr>
        <p:spPr>
          <a:xfrm>
            <a:off x="1524000" y="1887357"/>
            <a:ext cx="6761408" cy="1622605"/>
          </a:xfrm>
        </p:spPr>
        <p:txBody>
          <a:bodyPr anchor="b">
            <a:normAutofit/>
          </a:bodyPr>
          <a:lstStyle>
            <a:lvl1pPr algn="ctr">
              <a:defRPr sz="4000" baseline="0">
                <a:latin typeface="Franklin Gothic Book" panose="020B0503020102020204" pitchFamily="34" charset="0"/>
              </a:defRPr>
            </a:lvl1pPr>
          </a:lstStyle>
          <a:p>
            <a:r>
              <a:rPr lang="en-US" dirty="0"/>
              <a:t>Presentation Title</a:t>
            </a:r>
          </a:p>
        </p:txBody>
      </p:sp>
      <p:sp>
        <p:nvSpPr>
          <p:cNvPr id="9" name="Subtitle 2"/>
          <p:cNvSpPr txBox="1">
            <a:spLocks/>
          </p:cNvSpPr>
          <p:nvPr userDrawn="1"/>
        </p:nvSpPr>
        <p:spPr>
          <a:xfrm>
            <a:off x="1524000" y="3595710"/>
            <a:ext cx="4016453" cy="42224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1800" dirty="0">
                <a:latin typeface="Franklin Gothic Book" panose="020B0503020102020204" pitchFamily="34" charset="0"/>
              </a:rPr>
              <a:t>A presentation by</a:t>
            </a:r>
          </a:p>
        </p:txBody>
      </p:sp>
      <p:pic>
        <p:nvPicPr>
          <p:cNvPr id="11" name="Picture 1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532226" y="985323"/>
            <a:ext cx="5124315" cy="816286"/>
          </a:xfrm>
          <a:prstGeom prst="rect">
            <a:avLst/>
          </a:prstGeom>
        </p:spPr>
      </p:pic>
      <p:pic>
        <p:nvPicPr>
          <p:cNvPr id="20" name="Picture 19"/>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46575" y="6343650"/>
            <a:ext cx="2685651" cy="427815"/>
          </a:xfrm>
          <a:prstGeom prst="rect">
            <a:avLst/>
          </a:prstGeom>
        </p:spPr>
      </p:pic>
      <p:pic>
        <p:nvPicPr>
          <p:cNvPr id="22" name="Picture 21"/>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50107" y="6343649"/>
            <a:ext cx="576620" cy="427815"/>
          </a:xfrm>
          <a:prstGeom prst="rect">
            <a:avLst/>
          </a:prstGeom>
        </p:spPr>
      </p:pic>
      <p:sp>
        <p:nvSpPr>
          <p:cNvPr id="4" name="Picture Placeholder 3"/>
          <p:cNvSpPr>
            <a:spLocks noGrp="1"/>
          </p:cNvSpPr>
          <p:nvPr>
            <p:ph type="pic" sz="quarter" idx="11" hasCustomPrompt="1"/>
          </p:nvPr>
        </p:nvSpPr>
        <p:spPr>
          <a:xfrm>
            <a:off x="8456583" y="2586038"/>
            <a:ext cx="3733800" cy="2244725"/>
          </a:xfrm>
          <a:ln w="28575">
            <a:solidFill>
              <a:schemeClr val="tx1"/>
            </a:solidFill>
          </a:ln>
        </p:spPr>
        <p:txBody>
          <a:bodyPr/>
          <a:lstStyle>
            <a:lvl1pPr marL="0" indent="0">
              <a:buNone/>
              <a:defRPr baseline="0">
                <a:latin typeface="Franklin Gothic Book" panose="020B0503020102020204" pitchFamily="34" charset="0"/>
              </a:defRPr>
            </a:lvl1pPr>
          </a:lstStyle>
          <a:p>
            <a:r>
              <a:rPr lang="en-US" dirty="0"/>
              <a:t>PLACE IMAGE HERE</a:t>
            </a:r>
          </a:p>
        </p:txBody>
      </p:sp>
      <p:sp>
        <p:nvSpPr>
          <p:cNvPr id="16" name="TextBox 15"/>
          <p:cNvSpPr txBox="1"/>
          <p:nvPr userDrawn="1"/>
        </p:nvSpPr>
        <p:spPr>
          <a:xfrm>
            <a:off x="5067300" y="6488668"/>
            <a:ext cx="7124699" cy="369332"/>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latin typeface="Franklin Gothic Book" panose="020B0503020102020204" pitchFamily="34" charset="0"/>
              </a:rPr>
              <a:t>ADAC: Research for the Arctic Operator… For Today and For the Future</a:t>
            </a:r>
          </a:p>
        </p:txBody>
      </p:sp>
      <p:sp>
        <p:nvSpPr>
          <p:cNvPr id="12" name="Text Placeholder 17"/>
          <p:cNvSpPr>
            <a:spLocks noGrp="1"/>
          </p:cNvSpPr>
          <p:nvPr>
            <p:ph type="body" sz="quarter" idx="10" hasCustomPrompt="1"/>
          </p:nvPr>
        </p:nvSpPr>
        <p:spPr>
          <a:xfrm>
            <a:off x="1522384" y="3999702"/>
            <a:ext cx="4213783" cy="1571625"/>
          </a:xfrm>
        </p:spPr>
        <p:txBody>
          <a:bodyPr>
            <a:normAutofit/>
          </a:bodyPr>
          <a:lstStyle>
            <a:lvl1pPr marL="0" indent="0">
              <a:spcBef>
                <a:spcPts val="0"/>
              </a:spcBef>
              <a:buNone/>
              <a:defRPr sz="2000">
                <a:latin typeface="Franklin Gothic Book" panose="020B0503020102020204" pitchFamily="34" charset="0"/>
              </a:defRPr>
            </a:lvl1pPr>
            <a:lvl5pPr>
              <a:defRPr/>
            </a:lvl5pPr>
          </a:lstStyle>
          <a:p>
            <a:pPr lvl="0"/>
            <a:r>
              <a:rPr lang="en-US" dirty="0"/>
              <a:t>Name</a:t>
            </a:r>
          </a:p>
          <a:p>
            <a:pPr lvl="0"/>
            <a:r>
              <a:rPr lang="en-US" dirty="0"/>
              <a:t>Title</a:t>
            </a:r>
          </a:p>
          <a:p>
            <a:pPr lvl="0"/>
            <a:r>
              <a:rPr lang="en-US" dirty="0"/>
              <a:t>Etc.</a:t>
            </a:r>
          </a:p>
        </p:txBody>
      </p:sp>
    </p:spTree>
    <p:extLst>
      <p:ext uri="{BB962C8B-B14F-4D97-AF65-F5344CB8AC3E}">
        <p14:creationId xmlns:p14="http://schemas.microsoft.com/office/powerpoint/2010/main" val="1375621679"/>
      </p:ext>
    </p:extLst>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Char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457199"/>
            <a:ext cx="3886201" cy="947739"/>
          </a:xfrm>
        </p:spPr>
        <p:txBody>
          <a:bodyPr anchor="b">
            <a:normAutofit/>
          </a:bodyPr>
          <a:lstStyle>
            <a:lvl1pPr>
              <a:defRPr sz="3000" b="1">
                <a:latin typeface="Franklin Gothic Book" panose="020B0503020102020204" pitchFamily="34" charset="0"/>
              </a:defRPr>
            </a:lvl1pPr>
          </a:lstStyle>
          <a:p>
            <a:r>
              <a:rPr lang="en-US" dirty="0"/>
              <a:t>Chart</a:t>
            </a:r>
            <a:br>
              <a:rPr lang="en-US" dirty="0"/>
            </a:br>
            <a:r>
              <a:rPr lang="en-US" dirty="0"/>
              <a:t>Title</a:t>
            </a:r>
          </a:p>
        </p:txBody>
      </p:sp>
      <p:sp>
        <p:nvSpPr>
          <p:cNvPr id="15" name="Content Placeholder 2"/>
          <p:cNvSpPr>
            <a:spLocks noGrp="1"/>
          </p:cNvSpPr>
          <p:nvPr>
            <p:ph sz="half" idx="10" hasCustomPrompt="1"/>
          </p:nvPr>
        </p:nvSpPr>
        <p:spPr>
          <a:xfrm>
            <a:off x="4791075" y="457199"/>
            <a:ext cx="6562725" cy="5719764"/>
          </a:xfrm>
        </p:spPr>
        <p:txBody>
          <a:bodyPr/>
          <a:lstStyle>
            <a:lvl1pPr marL="0" indent="0">
              <a:buNone/>
              <a:defRPr sz="1800" i="1" baseline="0">
                <a:solidFill>
                  <a:srgbClr val="FF0000"/>
                </a:solidFill>
                <a:latin typeface="Franklin Gothic Book" panose="020B0503020102020204" pitchFamily="34" charset="0"/>
              </a:defRPr>
            </a:lvl1pPr>
          </a:lstStyle>
          <a:p>
            <a:pPr lvl="0"/>
            <a:r>
              <a:rPr lang="en-US" dirty="0"/>
              <a:t>To insert a chart, choose</a:t>
            </a:r>
          </a:p>
          <a:p>
            <a:pPr lvl="0"/>
            <a:r>
              <a:rPr lang="en-US" dirty="0"/>
              <a:t>INSERT Tab&gt;CHART&gt;TEMPLATES</a:t>
            </a:r>
          </a:p>
          <a:p>
            <a:pPr lvl="0"/>
            <a:r>
              <a:rPr lang="en-US" dirty="0"/>
              <a:t>Select an ADAC Chart from the Templates Folder.  If you do not have anything charts in this folder or need another type of chart created, contact:</a:t>
            </a:r>
          </a:p>
          <a:p>
            <a:pPr lvl="0"/>
            <a:endParaRPr lang="en-US" dirty="0"/>
          </a:p>
          <a:p>
            <a:pPr lvl="0"/>
            <a:r>
              <a:rPr lang="en-US" dirty="0"/>
              <a:t>Jeff Kee </a:t>
            </a:r>
          </a:p>
          <a:p>
            <a:pPr lvl="0"/>
            <a:r>
              <a:rPr lang="en-US" dirty="0"/>
              <a:t>jakee@Alaska.edu.</a:t>
            </a:r>
          </a:p>
        </p:txBody>
      </p:sp>
      <p:sp>
        <p:nvSpPr>
          <p:cNvPr id="17" name="Text Placeholder 16"/>
          <p:cNvSpPr>
            <a:spLocks noGrp="1"/>
          </p:cNvSpPr>
          <p:nvPr>
            <p:ph type="body" sz="quarter" idx="11" hasCustomPrompt="1"/>
          </p:nvPr>
        </p:nvSpPr>
        <p:spPr>
          <a:xfrm>
            <a:off x="838201" y="1466849"/>
            <a:ext cx="3886200" cy="4134425"/>
          </a:xfrm>
        </p:spPr>
        <p:txBody>
          <a:bodyPr>
            <a:normAutofit/>
          </a:bodyPr>
          <a:lstStyle>
            <a:lvl1pPr marL="0" indent="0">
              <a:buNone/>
              <a:defRPr sz="1800"/>
            </a:lvl1pPr>
          </a:lstStyle>
          <a:p>
            <a:pPr lvl="0"/>
            <a:r>
              <a:rPr lang="en-US" dirty="0"/>
              <a:t>Text</a:t>
            </a:r>
          </a:p>
        </p:txBody>
      </p:sp>
      <p:sp>
        <p:nvSpPr>
          <p:cNvPr id="7"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
        <p:nvSpPr>
          <p:cNvPr id="6" name="Rectangle 5">
            <a:extLst>
              <a:ext uri="{FF2B5EF4-FFF2-40B4-BE49-F238E27FC236}">
                <a16:creationId xmlns:a16="http://schemas.microsoft.com/office/drawing/2014/main" id="{B0833384-359F-6A4F-9590-2CE0E1474071}"/>
              </a:ext>
            </a:extLst>
          </p:cNvPr>
          <p:cNvSpPr/>
          <p:nvPr userDrawn="1"/>
        </p:nvSpPr>
        <p:spPr>
          <a:xfrm>
            <a:off x="629564" y="0"/>
            <a:ext cx="4504951" cy="369332"/>
          </a:xfrm>
          <a:prstGeom prst="rect">
            <a:avLst/>
          </a:prstGeom>
        </p:spPr>
        <p:txBody>
          <a:bodyPr wrap="none">
            <a:spAutoFit/>
          </a:bodyPr>
          <a:lstStyle/>
          <a:p>
            <a:r>
              <a:rPr lang="en-US" dirty="0"/>
              <a:t>ADAC Quarterly Review – September 23, 2021</a:t>
            </a:r>
          </a:p>
        </p:txBody>
      </p:sp>
    </p:spTree>
    <p:extLst>
      <p:ext uri="{BB962C8B-B14F-4D97-AF65-F5344CB8AC3E}">
        <p14:creationId xmlns:p14="http://schemas.microsoft.com/office/powerpoint/2010/main" val="31730026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Photo_Pers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457199"/>
            <a:ext cx="3886201" cy="947739"/>
          </a:xfrm>
        </p:spPr>
        <p:txBody>
          <a:bodyPr anchor="b">
            <a:normAutofit/>
          </a:bodyPr>
          <a:lstStyle>
            <a:lvl1pPr>
              <a:defRPr sz="3000" b="1">
                <a:latin typeface="Franklin Gothic Book" panose="020B0503020102020204" pitchFamily="34" charset="0"/>
              </a:defRPr>
            </a:lvl1pPr>
          </a:lstStyle>
          <a:p>
            <a:r>
              <a:rPr lang="en-US" dirty="0"/>
              <a:t>Chart</a:t>
            </a:r>
            <a:br>
              <a:rPr lang="en-US" dirty="0"/>
            </a:br>
            <a:r>
              <a:rPr lang="en-US" dirty="0"/>
              <a:t>Title</a:t>
            </a:r>
          </a:p>
        </p:txBody>
      </p:sp>
      <p:sp>
        <p:nvSpPr>
          <p:cNvPr id="15" name="Content Placeholder 2"/>
          <p:cNvSpPr>
            <a:spLocks noGrp="1"/>
          </p:cNvSpPr>
          <p:nvPr>
            <p:ph sz="half" idx="10" hasCustomPrompt="1"/>
          </p:nvPr>
        </p:nvSpPr>
        <p:spPr>
          <a:xfrm>
            <a:off x="4791075" y="457199"/>
            <a:ext cx="6562725" cy="5719764"/>
          </a:xfrm>
        </p:spPr>
        <p:txBody>
          <a:bodyPr/>
          <a:lstStyle>
            <a:lvl1pPr marL="0" indent="0">
              <a:buNone/>
              <a:defRPr sz="1800" i="1" baseline="0">
                <a:solidFill>
                  <a:srgbClr val="FF0000"/>
                </a:solidFill>
                <a:latin typeface="Franklin Gothic Book" panose="020B0503020102020204" pitchFamily="34" charset="0"/>
              </a:defRPr>
            </a:lvl1pPr>
          </a:lstStyle>
          <a:p>
            <a:pPr lvl="0"/>
            <a:r>
              <a:rPr lang="en-US" dirty="0"/>
              <a:t>Insert Photo</a:t>
            </a:r>
          </a:p>
        </p:txBody>
      </p:sp>
      <p:sp>
        <p:nvSpPr>
          <p:cNvPr id="17" name="Text Placeholder 16"/>
          <p:cNvSpPr>
            <a:spLocks noGrp="1"/>
          </p:cNvSpPr>
          <p:nvPr>
            <p:ph type="body" sz="quarter" idx="11" hasCustomPrompt="1"/>
          </p:nvPr>
        </p:nvSpPr>
        <p:spPr>
          <a:xfrm>
            <a:off x="838201" y="1466849"/>
            <a:ext cx="3886200" cy="4134425"/>
          </a:xfrm>
        </p:spPr>
        <p:txBody>
          <a:bodyPr>
            <a:normAutofit/>
          </a:bodyPr>
          <a:lstStyle>
            <a:lvl1pPr marL="0" indent="0">
              <a:buNone/>
              <a:defRPr sz="1800"/>
            </a:lvl1pPr>
          </a:lstStyle>
          <a:p>
            <a:pPr lvl="0"/>
            <a:r>
              <a:rPr lang="en-US" dirty="0"/>
              <a:t>Text</a:t>
            </a:r>
          </a:p>
        </p:txBody>
      </p:sp>
      <p:sp>
        <p:nvSpPr>
          <p:cNvPr id="7"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
        <p:nvSpPr>
          <p:cNvPr id="6" name="Rectangle 5">
            <a:extLst>
              <a:ext uri="{FF2B5EF4-FFF2-40B4-BE49-F238E27FC236}">
                <a16:creationId xmlns:a16="http://schemas.microsoft.com/office/drawing/2014/main" id="{51969462-5526-8045-9BE3-3ACDE4E909E0}"/>
              </a:ext>
            </a:extLst>
          </p:cNvPr>
          <p:cNvSpPr/>
          <p:nvPr userDrawn="1"/>
        </p:nvSpPr>
        <p:spPr>
          <a:xfrm>
            <a:off x="629564" y="0"/>
            <a:ext cx="4674870" cy="369332"/>
          </a:xfrm>
          <a:prstGeom prst="rect">
            <a:avLst/>
          </a:prstGeom>
        </p:spPr>
        <p:txBody>
          <a:bodyPr wrap="none">
            <a:spAutoFit/>
          </a:bodyPr>
          <a:lstStyle/>
          <a:p>
            <a:r>
              <a:rPr lang="en-US" dirty="0"/>
              <a:t>ADAC Quarterly Review – September 23, 2021</a:t>
            </a:r>
          </a:p>
        </p:txBody>
      </p:sp>
    </p:spTree>
    <p:extLst>
      <p:ext uri="{BB962C8B-B14F-4D97-AF65-F5344CB8AC3E}">
        <p14:creationId xmlns:p14="http://schemas.microsoft.com/office/powerpoint/2010/main" val="12742332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ext Block_Lef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457199"/>
            <a:ext cx="3886201" cy="947739"/>
          </a:xfrm>
        </p:spPr>
        <p:txBody>
          <a:bodyPr anchor="b">
            <a:normAutofit/>
          </a:bodyPr>
          <a:lstStyle>
            <a:lvl1pPr>
              <a:defRPr sz="3000" b="1">
                <a:latin typeface="Franklin Gothic Book" panose="020B0503020102020204" pitchFamily="34" charset="0"/>
              </a:defRPr>
            </a:lvl1pPr>
          </a:lstStyle>
          <a:p>
            <a:r>
              <a:rPr lang="en-US" dirty="0"/>
              <a:t>Chart</a:t>
            </a:r>
            <a:br>
              <a:rPr lang="en-US" dirty="0"/>
            </a:br>
            <a:r>
              <a:rPr lang="en-US" dirty="0"/>
              <a:t>Title</a:t>
            </a:r>
          </a:p>
        </p:txBody>
      </p:sp>
      <p:sp>
        <p:nvSpPr>
          <p:cNvPr id="17" name="Text Placeholder 16"/>
          <p:cNvSpPr>
            <a:spLocks noGrp="1"/>
          </p:cNvSpPr>
          <p:nvPr>
            <p:ph type="body" sz="quarter" idx="11" hasCustomPrompt="1"/>
          </p:nvPr>
        </p:nvSpPr>
        <p:spPr>
          <a:xfrm>
            <a:off x="838201" y="1466849"/>
            <a:ext cx="3886200" cy="4134425"/>
          </a:xfrm>
        </p:spPr>
        <p:txBody>
          <a:bodyPr>
            <a:normAutofit/>
          </a:bodyPr>
          <a:lstStyle>
            <a:lvl1pPr marL="0" indent="0">
              <a:buNone/>
              <a:defRPr sz="1800"/>
            </a:lvl1pPr>
          </a:lstStyle>
          <a:p>
            <a:pPr lvl="0"/>
            <a:r>
              <a:rPr lang="en-US" dirty="0"/>
              <a:t>Text</a:t>
            </a:r>
          </a:p>
        </p:txBody>
      </p:sp>
      <p:sp>
        <p:nvSpPr>
          <p:cNvPr id="7"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
        <p:nvSpPr>
          <p:cNvPr id="5" name="Rectangle 4">
            <a:extLst>
              <a:ext uri="{FF2B5EF4-FFF2-40B4-BE49-F238E27FC236}">
                <a16:creationId xmlns:a16="http://schemas.microsoft.com/office/drawing/2014/main" id="{24B93A83-525C-8A41-9D5B-F1D3D9B01CF4}"/>
              </a:ext>
            </a:extLst>
          </p:cNvPr>
          <p:cNvSpPr/>
          <p:nvPr userDrawn="1"/>
        </p:nvSpPr>
        <p:spPr>
          <a:xfrm>
            <a:off x="629564" y="0"/>
            <a:ext cx="4078424" cy="369332"/>
          </a:xfrm>
          <a:prstGeom prst="rect">
            <a:avLst/>
          </a:prstGeom>
        </p:spPr>
        <p:txBody>
          <a:bodyPr wrap="none">
            <a:spAutoFit/>
          </a:bodyPr>
          <a:lstStyle/>
          <a:p>
            <a:r>
              <a:rPr lang="en-US" dirty="0"/>
              <a:t>ADAC Quarterly Review – January 8, 2021</a:t>
            </a:r>
          </a:p>
        </p:txBody>
      </p:sp>
    </p:spTree>
    <p:extLst>
      <p:ext uri="{BB962C8B-B14F-4D97-AF65-F5344CB8AC3E}">
        <p14:creationId xmlns:p14="http://schemas.microsoft.com/office/powerpoint/2010/main" val="14173946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ext Block_Righ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467600" y="457199"/>
            <a:ext cx="3886201" cy="947739"/>
          </a:xfrm>
        </p:spPr>
        <p:txBody>
          <a:bodyPr anchor="b">
            <a:normAutofit/>
          </a:bodyPr>
          <a:lstStyle>
            <a:lvl1pPr>
              <a:defRPr sz="3000" b="1">
                <a:latin typeface="Franklin Gothic Book" panose="020B0503020102020204" pitchFamily="34" charset="0"/>
              </a:defRPr>
            </a:lvl1pPr>
          </a:lstStyle>
          <a:p>
            <a:r>
              <a:rPr lang="en-US" dirty="0"/>
              <a:t>Chart</a:t>
            </a:r>
            <a:br>
              <a:rPr lang="en-US" dirty="0"/>
            </a:br>
            <a:r>
              <a:rPr lang="en-US" dirty="0"/>
              <a:t>Title</a:t>
            </a:r>
          </a:p>
        </p:txBody>
      </p:sp>
      <p:sp>
        <p:nvSpPr>
          <p:cNvPr id="17" name="Text Placeholder 16"/>
          <p:cNvSpPr>
            <a:spLocks noGrp="1"/>
          </p:cNvSpPr>
          <p:nvPr>
            <p:ph type="body" sz="quarter" idx="11" hasCustomPrompt="1"/>
          </p:nvPr>
        </p:nvSpPr>
        <p:spPr>
          <a:xfrm>
            <a:off x="7467601" y="1466849"/>
            <a:ext cx="3886200" cy="4710113"/>
          </a:xfrm>
        </p:spPr>
        <p:txBody>
          <a:bodyPr>
            <a:normAutofit/>
          </a:bodyPr>
          <a:lstStyle>
            <a:lvl1pPr marL="0" indent="0">
              <a:buNone/>
              <a:defRPr sz="1800"/>
            </a:lvl1pPr>
          </a:lstStyle>
          <a:p>
            <a:pPr lvl="0"/>
            <a:r>
              <a:rPr lang="en-US" dirty="0"/>
              <a:t>Text</a:t>
            </a:r>
          </a:p>
        </p:txBody>
      </p:sp>
      <p:sp>
        <p:nvSpPr>
          <p:cNvPr id="7"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
        <p:nvSpPr>
          <p:cNvPr id="5" name="Rectangle 4">
            <a:extLst>
              <a:ext uri="{FF2B5EF4-FFF2-40B4-BE49-F238E27FC236}">
                <a16:creationId xmlns:a16="http://schemas.microsoft.com/office/drawing/2014/main" id="{071ED03F-CE59-474F-A2F5-77D4116BE4A3}"/>
              </a:ext>
            </a:extLst>
          </p:cNvPr>
          <p:cNvSpPr/>
          <p:nvPr userDrawn="1"/>
        </p:nvSpPr>
        <p:spPr>
          <a:xfrm>
            <a:off x="645977" y="544861"/>
            <a:ext cx="4621971" cy="369332"/>
          </a:xfrm>
          <a:prstGeom prst="rect">
            <a:avLst/>
          </a:prstGeom>
        </p:spPr>
        <p:txBody>
          <a:bodyPr wrap="none">
            <a:spAutoFit/>
          </a:bodyPr>
          <a:lstStyle/>
          <a:p>
            <a:r>
              <a:rPr lang="en-US" dirty="0"/>
              <a:t>ADAC Quarterly Review – September23, 2021</a:t>
            </a:r>
          </a:p>
        </p:txBody>
      </p:sp>
    </p:spTree>
    <p:extLst>
      <p:ext uri="{BB962C8B-B14F-4D97-AF65-F5344CB8AC3E}">
        <p14:creationId xmlns:p14="http://schemas.microsoft.com/office/powerpoint/2010/main" val="20292893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xt Block_Bookend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457199"/>
            <a:ext cx="10515600" cy="947739"/>
          </a:xfrm>
        </p:spPr>
        <p:txBody>
          <a:bodyPr anchor="b">
            <a:normAutofit/>
          </a:bodyPr>
          <a:lstStyle>
            <a:lvl1pPr>
              <a:defRPr sz="3000" b="1">
                <a:latin typeface="Franklin Gothic Book" panose="020B0503020102020204" pitchFamily="34" charset="0"/>
              </a:defRPr>
            </a:lvl1pPr>
          </a:lstStyle>
          <a:p>
            <a:r>
              <a:rPr lang="en-US" dirty="0"/>
              <a:t>Chart</a:t>
            </a:r>
            <a:br>
              <a:rPr lang="en-US" dirty="0"/>
            </a:br>
            <a:r>
              <a:rPr lang="en-US" dirty="0"/>
              <a:t>Title</a:t>
            </a:r>
          </a:p>
        </p:txBody>
      </p:sp>
      <p:sp>
        <p:nvSpPr>
          <p:cNvPr id="17" name="Text Placeholder 16"/>
          <p:cNvSpPr>
            <a:spLocks noGrp="1"/>
          </p:cNvSpPr>
          <p:nvPr>
            <p:ph type="body" sz="quarter" idx="11" hasCustomPrompt="1"/>
          </p:nvPr>
        </p:nvSpPr>
        <p:spPr>
          <a:xfrm>
            <a:off x="838201" y="1466849"/>
            <a:ext cx="3577570" cy="4134425"/>
          </a:xfrm>
        </p:spPr>
        <p:txBody>
          <a:bodyPr>
            <a:normAutofit/>
          </a:bodyPr>
          <a:lstStyle>
            <a:lvl1pPr marL="0" indent="0">
              <a:buNone/>
              <a:defRPr sz="1800"/>
            </a:lvl1pPr>
          </a:lstStyle>
          <a:p>
            <a:pPr lvl="0"/>
            <a:r>
              <a:rPr lang="en-US" dirty="0"/>
              <a:t>Text</a:t>
            </a:r>
          </a:p>
        </p:txBody>
      </p:sp>
      <p:sp>
        <p:nvSpPr>
          <p:cNvPr id="7"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
        <p:nvSpPr>
          <p:cNvPr id="8" name="Text Placeholder 16"/>
          <p:cNvSpPr>
            <a:spLocks noGrp="1"/>
          </p:cNvSpPr>
          <p:nvPr>
            <p:ph type="body" sz="quarter" idx="18" hasCustomPrompt="1"/>
          </p:nvPr>
        </p:nvSpPr>
        <p:spPr>
          <a:xfrm>
            <a:off x="7776230" y="1466849"/>
            <a:ext cx="3577570" cy="4710113"/>
          </a:xfrm>
        </p:spPr>
        <p:txBody>
          <a:bodyPr>
            <a:normAutofit/>
          </a:bodyPr>
          <a:lstStyle>
            <a:lvl1pPr marL="0" indent="0">
              <a:buNone/>
              <a:defRPr sz="1800"/>
            </a:lvl1pPr>
          </a:lstStyle>
          <a:p>
            <a:pPr lvl="0"/>
            <a:r>
              <a:rPr lang="en-US" dirty="0"/>
              <a:t>Text</a:t>
            </a:r>
          </a:p>
        </p:txBody>
      </p:sp>
      <p:sp>
        <p:nvSpPr>
          <p:cNvPr id="6" name="Rectangle 5">
            <a:extLst>
              <a:ext uri="{FF2B5EF4-FFF2-40B4-BE49-F238E27FC236}">
                <a16:creationId xmlns:a16="http://schemas.microsoft.com/office/drawing/2014/main" id="{139C4FC9-1C04-5541-93D7-4137BD516BD4}"/>
              </a:ext>
            </a:extLst>
          </p:cNvPr>
          <p:cNvSpPr/>
          <p:nvPr userDrawn="1"/>
        </p:nvSpPr>
        <p:spPr>
          <a:xfrm>
            <a:off x="904039" y="56912"/>
            <a:ext cx="4674870" cy="369332"/>
          </a:xfrm>
          <a:prstGeom prst="rect">
            <a:avLst/>
          </a:prstGeom>
        </p:spPr>
        <p:txBody>
          <a:bodyPr wrap="none">
            <a:spAutoFit/>
          </a:bodyPr>
          <a:lstStyle/>
          <a:p>
            <a:r>
              <a:rPr lang="en-US" dirty="0"/>
              <a:t>ADAC Quarterly Review – September 23, 2021</a:t>
            </a:r>
          </a:p>
        </p:txBody>
      </p:sp>
    </p:spTree>
    <p:extLst>
      <p:ext uri="{BB962C8B-B14F-4D97-AF65-F5344CB8AC3E}">
        <p14:creationId xmlns:p14="http://schemas.microsoft.com/office/powerpoint/2010/main" val="36782740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Photo Farm">
    <p:spTree>
      <p:nvGrpSpPr>
        <p:cNvPr id="1" name=""/>
        <p:cNvGrpSpPr/>
        <p:nvPr/>
      </p:nvGrpSpPr>
      <p:grpSpPr>
        <a:xfrm>
          <a:off x="0" y="0"/>
          <a:ext cx="0" cy="0"/>
          <a:chOff x="0" y="0"/>
          <a:chExt cx="0" cy="0"/>
        </a:xfrm>
      </p:grpSpPr>
      <p:sp>
        <p:nvSpPr>
          <p:cNvPr id="7" name="Picture Placeholder 3"/>
          <p:cNvSpPr>
            <a:spLocks noGrp="1" noChangeAspect="1"/>
          </p:cNvSpPr>
          <p:nvPr>
            <p:ph type="pic" sz="quarter" idx="14" hasCustomPrompt="1"/>
          </p:nvPr>
        </p:nvSpPr>
        <p:spPr>
          <a:xfrm>
            <a:off x="328613" y="1014412"/>
            <a:ext cx="2057400" cy="2057400"/>
          </a:xfrm>
          <a:ln w="28575">
            <a:solidFill>
              <a:schemeClr val="tx1"/>
            </a:solidFill>
          </a:ln>
        </p:spPr>
        <p:txBody>
          <a:bodyPr>
            <a:normAutofit/>
          </a:bodyPr>
          <a:lstStyle>
            <a:lvl1pPr marL="0" indent="0">
              <a:buNone/>
              <a:defRPr sz="1400" baseline="0"/>
            </a:lvl1pPr>
          </a:lstStyle>
          <a:p>
            <a:r>
              <a:rPr lang="en-US" dirty="0"/>
              <a:t>PLACE IMAGE HERE</a:t>
            </a:r>
          </a:p>
        </p:txBody>
      </p:sp>
      <p:sp>
        <p:nvSpPr>
          <p:cNvPr id="6"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
        <p:nvSpPr>
          <p:cNvPr id="11" name="Picture Placeholder 3"/>
          <p:cNvSpPr>
            <a:spLocks noGrp="1" noChangeAspect="1"/>
          </p:cNvSpPr>
          <p:nvPr>
            <p:ph type="pic" sz="quarter" idx="18" hasCustomPrompt="1"/>
          </p:nvPr>
        </p:nvSpPr>
        <p:spPr>
          <a:xfrm>
            <a:off x="9805987" y="1014412"/>
            <a:ext cx="2057400" cy="2057400"/>
          </a:xfrm>
          <a:ln w="28575">
            <a:solidFill>
              <a:schemeClr val="tx1"/>
            </a:solidFill>
          </a:ln>
        </p:spPr>
        <p:txBody>
          <a:bodyPr>
            <a:normAutofit/>
          </a:bodyPr>
          <a:lstStyle>
            <a:lvl1pPr marL="0" indent="0">
              <a:buNone/>
              <a:defRPr sz="1400" baseline="0"/>
            </a:lvl1pPr>
          </a:lstStyle>
          <a:p>
            <a:r>
              <a:rPr lang="en-US" dirty="0"/>
              <a:t>PLACE IMAGE HERE</a:t>
            </a:r>
          </a:p>
        </p:txBody>
      </p:sp>
      <p:sp>
        <p:nvSpPr>
          <p:cNvPr id="12" name="Picture Placeholder 3"/>
          <p:cNvSpPr>
            <a:spLocks noGrp="1" noChangeAspect="1"/>
          </p:cNvSpPr>
          <p:nvPr>
            <p:ph type="pic" sz="quarter" idx="19" hasCustomPrompt="1"/>
          </p:nvPr>
        </p:nvSpPr>
        <p:spPr>
          <a:xfrm>
            <a:off x="7436645" y="1014412"/>
            <a:ext cx="2057400" cy="2057400"/>
          </a:xfrm>
          <a:ln w="28575">
            <a:solidFill>
              <a:schemeClr val="tx1"/>
            </a:solidFill>
          </a:ln>
        </p:spPr>
        <p:txBody>
          <a:bodyPr>
            <a:normAutofit/>
          </a:bodyPr>
          <a:lstStyle>
            <a:lvl1pPr marL="0" indent="0">
              <a:buNone/>
              <a:defRPr sz="1400" baseline="0"/>
            </a:lvl1pPr>
          </a:lstStyle>
          <a:p>
            <a:r>
              <a:rPr lang="en-US" dirty="0"/>
              <a:t>PLACE IMAGE HERE</a:t>
            </a:r>
          </a:p>
        </p:txBody>
      </p:sp>
      <p:sp>
        <p:nvSpPr>
          <p:cNvPr id="13" name="Picture Placeholder 3"/>
          <p:cNvSpPr>
            <a:spLocks noGrp="1" noChangeAspect="1"/>
          </p:cNvSpPr>
          <p:nvPr>
            <p:ph type="pic" sz="quarter" idx="20" hasCustomPrompt="1"/>
          </p:nvPr>
        </p:nvSpPr>
        <p:spPr>
          <a:xfrm>
            <a:off x="5067301" y="1014412"/>
            <a:ext cx="2057400" cy="2057400"/>
          </a:xfrm>
          <a:ln w="28575">
            <a:solidFill>
              <a:schemeClr val="tx1"/>
            </a:solidFill>
          </a:ln>
        </p:spPr>
        <p:txBody>
          <a:bodyPr>
            <a:normAutofit/>
          </a:bodyPr>
          <a:lstStyle>
            <a:lvl1pPr marL="0" indent="0">
              <a:buNone/>
              <a:defRPr sz="1400" baseline="0"/>
            </a:lvl1pPr>
          </a:lstStyle>
          <a:p>
            <a:r>
              <a:rPr lang="en-US" dirty="0"/>
              <a:t>PLACE IMAGE HERE</a:t>
            </a:r>
          </a:p>
        </p:txBody>
      </p:sp>
      <p:sp>
        <p:nvSpPr>
          <p:cNvPr id="14" name="Picture Placeholder 3"/>
          <p:cNvSpPr>
            <a:spLocks noGrp="1" noChangeAspect="1"/>
          </p:cNvSpPr>
          <p:nvPr>
            <p:ph type="pic" sz="quarter" idx="21" hasCustomPrompt="1"/>
          </p:nvPr>
        </p:nvSpPr>
        <p:spPr>
          <a:xfrm>
            <a:off x="2697957" y="1014412"/>
            <a:ext cx="2057400" cy="2057400"/>
          </a:xfrm>
          <a:ln w="28575">
            <a:solidFill>
              <a:schemeClr val="tx1"/>
            </a:solidFill>
          </a:ln>
        </p:spPr>
        <p:txBody>
          <a:bodyPr>
            <a:normAutofit/>
          </a:bodyPr>
          <a:lstStyle>
            <a:lvl1pPr marL="0" indent="0">
              <a:buNone/>
              <a:defRPr sz="1400" baseline="0"/>
            </a:lvl1pPr>
          </a:lstStyle>
          <a:p>
            <a:r>
              <a:rPr lang="en-US" dirty="0"/>
              <a:t>PLACE IMAGE HERE</a:t>
            </a:r>
          </a:p>
        </p:txBody>
      </p:sp>
      <p:sp>
        <p:nvSpPr>
          <p:cNvPr id="23" name="Picture Placeholder 3"/>
          <p:cNvSpPr>
            <a:spLocks noGrp="1" noChangeAspect="1"/>
          </p:cNvSpPr>
          <p:nvPr>
            <p:ph type="pic" sz="quarter" idx="22" hasCustomPrompt="1"/>
          </p:nvPr>
        </p:nvSpPr>
        <p:spPr>
          <a:xfrm>
            <a:off x="328613" y="3400417"/>
            <a:ext cx="2057400" cy="2057400"/>
          </a:xfrm>
          <a:ln w="28575">
            <a:solidFill>
              <a:schemeClr val="tx1"/>
            </a:solidFill>
          </a:ln>
        </p:spPr>
        <p:txBody>
          <a:bodyPr>
            <a:normAutofit/>
          </a:bodyPr>
          <a:lstStyle>
            <a:lvl1pPr marL="0" indent="0">
              <a:buNone/>
              <a:defRPr sz="1400" baseline="0"/>
            </a:lvl1pPr>
          </a:lstStyle>
          <a:p>
            <a:r>
              <a:rPr lang="en-US" dirty="0"/>
              <a:t>PLACE IMAGE HERE</a:t>
            </a:r>
          </a:p>
        </p:txBody>
      </p:sp>
      <p:sp>
        <p:nvSpPr>
          <p:cNvPr id="24" name="Picture Placeholder 3"/>
          <p:cNvSpPr>
            <a:spLocks noGrp="1" noChangeAspect="1"/>
          </p:cNvSpPr>
          <p:nvPr>
            <p:ph type="pic" sz="quarter" idx="23" hasCustomPrompt="1"/>
          </p:nvPr>
        </p:nvSpPr>
        <p:spPr>
          <a:xfrm>
            <a:off x="9805987" y="3400417"/>
            <a:ext cx="2057400" cy="2057400"/>
          </a:xfrm>
          <a:ln w="28575">
            <a:solidFill>
              <a:schemeClr val="tx1"/>
            </a:solidFill>
          </a:ln>
        </p:spPr>
        <p:txBody>
          <a:bodyPr>
            <a:normAutofit/>
          </a:bodyPr>
          <a:lstStyle>
            <a:lvl1pPr marL="0" indent="0">
              <a:buNone/>
              <a:defRPr sz="1400" baseline="0"/>
            </a:lvl1pPr>
          </a:lstStyle>
          <a:p>
            <a:r>
              <a:rPr lang="en-US" dirty="0"/>
              <a:t>PLACE IMAGE HERE</a:t>
            </a:r>
          </a:p>
        </p:txBody>
      </p:sp>
      <p:sp>
        <p:nvSpPr>
          <p:cNvPr id="25" name="Picture Placeholder 3"/>
          <p:cNvSpPr>
            <a:spLocks noGrp="1" noChangeAspect="1"/>
          </p:cNvSpPr>
          <p:nvPr>
            <p:ph type="pic" sz="quarter" idx="24" hasCustomPrompt="1"/>
          </p:nvPr>
        </p:nvSpPr>
        <p:spPr>
          <a:xfrm>
            <a:off x="7436645" y="3400417"/>
            <a:ext cx="2057400" cy="2057400"/>
          </a:xfrm>
          <a:ln w="28575">
            <a:solidFill>
              <a:schemeClr val="tx1"/>
            </a:solidFill>
          </a:ln>
        </p:spPr>
        <p:txBody>
          <a:bodyPr>
            <a:normAutofit/>
          </a:bodyPr>
          <a:lstStyle>
            <a:lvl1pPr marL="0" indent="0">
              <a:buNone/>
              <a:defRPr sz="1400" baseline="0"/>
            </a:lvl1pPr>
          </a:lstStyle>
          <a:p>
            <a:r>
              <a:rPr lang="en-US" dirty="0"/>
              <a:t>PLACE IMAGE HERE</a:t>
            </a:r>
          </a:p>
        </p:txBody>
      </p:sp>
      <p:sp>
        <p:nvSpPr>
          <p:cNvPr id="26" name="Picture Placeholder 3"/>
          <p:cNvSpPr>
            <a:spLocks noGrp="1" noChangeAspect="1"/>
          </p:cNvSpPr>
          <p:nvPr>
            <p:ph type="pic" sz="quarter" idx="25" hasCustomPrompt="1"/>
          </p:nvPr>
        </p:nvSpPr>
        <p:spPr>
          <a:xfrm>
            <a:off x="5067301" y="3400417"/>
            <a:ext cx="2057400" cy="2057400"/>
          </a:xfrm>
          <a:ln w="28575">
            <a:solidFill>
              <a:schemeClr val="tx1"/>
            </a:solidFill>
          </a:ln>
        </p:spPr>
        <p:txBody>
          <a:bodyPr>
            <a:normAutofit/>
          </a:bodyPr>
          <a:lstStyle>
            <a:lvl1pPr marL="0" indent="0">
              <a:buNone/>
              <a:defRPr sz="1400" baseline="0"/>
            </a:lvl1pPr>
          </a:lstStyle>
          <a:p>
            <a:r>
              <a:rPr lang="en-US" dirty="0"/>
              <a:t>PLACE IMAGE HERE</a:t>
            </a:r>
          </a:p>
        </p:txBody>
      </p:sp>
      <p:sp>
        <p:nvSpPr>
          <p:cNvPr id="27" name="Picture Placeholder 3"/>
          <p:cNvSpPr>
            <a:spLocks noGrp="1" noChangeAspect="1"/>
          </p:cNvSpPr>
          <p:nvPr>
            <p:ph type="pic" sz="quarter" idx="26" hasCustomPrompt="1"/>
          </p:nvPr>
        </p:nvSpPr>
        <p:spPr>
          <a:xfrm>
            <a:off x="2697957" y="3400417"/>
            <a:ext cx="2057400" cy="2057400"/>
          </a:xfrm>
          <a:ln w="28575">
            <a:solidFill>
              <a:schemeClr val="tx1"/>
            </a:solidFill>
          </a:ln>
        </p:spPr>
        <p:txBody>
          <a:bodyPr>
            <a:normAutofit/>
          </a:bodyPr>
          <a:lstStyle>
            <a:lvl1pPr marL="0" indent="0">
              <a:buNone/>
              <a:defRPr sz="1400" baseline="0"/>
            </a:lvl1pPr>
          </a:lstStyle>
          <a:p>
            <a:r>
              <a:rPr lang="en-US" dirty="0"/>
              <a:t>PLACE IMAGE HERE</a:t>
            </a:r>
          </a:p>
        </p:txBody>
      </p:sp>
      <p:sp>
        <p:nvSpPr>
          <p:cNvPr id="28" name="Title 1"/>
          <p:cNvSpPr>
            <a:spLocks noGrp="1"/>
          </p:cNvSpPr>
          <p:nvPr>
            <p:ph type="title" hasCustomPrompt="1"/>
          </p:nvPr>
        </p:nvSpPr>
        <p:spPr>
          <a:xfrm>
            <a:off x="838200" y="457198"/>
            <a:ext cx="9553575" cy="557213"/>
          </a:xfrm>
        </p:spPr>
        <p:txBody>
          <a:bodyPr anchor="t">
            <a:normAutofit/>
          </a:bodyPr>
          <a:lstStyle>
            <a:lvl1pPr>
              <a:defRPr sz="3000" b="1">
                <a:latin typeface="Franklin Gothic Book" panose="020B0503020102020204" pitchFamily="34" charset="0"/>
              </a:defRPr>
            </a:lvl1pPr>
          </a:lstStyle>
          <a:p>
            <a:r>
              <a:rPr lang="en-US" dirty="0"/>
              <a:t>Slide Title</a:t>
            </a:r>
          </a:p>
        </p:txBody>
      </p:sp>
    </p:spTree>
    <p:extLst>
      <p:ext uri="{BB962C8B-B14F-4D97-AF65-F5344CB8AC3E}">
        <p14:creationId xmlns:p14="http://schemas.microsoft.com/office/powerpoint/2010/main" val="14943228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457199"/>
            <a:ext cx="10515600" cy="593726"/>
          </a:xfrm>
        </p:spPr>
        <p:txBody>
          <a:bodyPr anchor="b">
            <a:noAutofit/>
          </a:bodyPr>
          <a:lstStyle>
            <a:lvl1pPr>
              <a:defRPr sz="3000" b="1"/>
            </a:lvl1pPr>
          </a:lstStyle>
          <a:p>
            <a:r>
              <a:rPr lang="en-US" dirty="0"/>
              <a:t>Click to edit Master title style</a:t>
            </a:r>
          </a:p>
        </p:txBody>
      </p:sp>
      <p:sp>
        <p:nvSpPr>
          <p:cNvPr id="5" name="Text Placeholder 4"/>
          <p:cNvSpPr>
            <a:spLocks noGrp="1"/>
          </p:cNvSpPr>
          <p:nvPr>
            <p:ph type="body" sz="quarter" idx="10" hasCustomPrompt="1"/>
          </p:nvPr>
        </p:nvSpPr>
        <p:spPr>
          <a:xfrm>
            <a:off x="838201" y="1157288"/>
            <a:ext cx="10515600" cy="5019675"/>
          </a:xfrm>
        </p:spPr>
        <p:txBody>
          <a:bodyPr/>
          <a:lstStyle>
            <a:lvl1pPr marL="0" indent="0">
              <a:buNone/>
              <a:defRPr sz="1800"/>
            </a:lvl1pPr>
          </a:lstStyle>
          <a:p>
            <a:pPr lvl="0"/>
            <a:r>
              <a:rPr lang="en-US" dirty="0"/>
              <a:t>To change the number of Columns, go to:</a:t>
            </a:r>
          </a:p>
          <a:p>
            <a:pPr lvl="0"/>
            <a:r>
              <a:rPr lang="en-US" dirty="0"/>
              <a:t>HOME&gt;Paragraph&gt;Column</a:t>
            </a:r>
          </a:p>
          <a:p>
            <a:pPr lvl="0"/>
            <a:endParaRPr lang="en-US" dirty="0"/>
          </a:p>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r>
              <a:rPr lang="en-US" dirty="0"/>
              <a:t>ADAC Quarterly Review – September 23, 2021</a:t>
            </a:r>
          </a:p>
        </p:txBody>
      </p:sp>
    </p:spTree>
    <p:extLst>
      <p:ext uri="{BB962C8B-B14F-4D97-AF65-F5344CB8AC3E}">
        <p14:creationId xmlns:p14="http://schemas.microsoft.com/office/powerpoint/2010/main" val="18223188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b="1"/>
            </a:lvl1pPr>
          </a:lstStyle>
          <a:p>
            <a:r>
              <a:rPr lang="en-US" dirty="0"/>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6" name="Rectangle 5">
            <a:extLst>
              <a:ext uri="{FF2B5EF4-FFF2-40B4-BE49-F238E27FC236}">
                <a16:creationId xmlns:a16="http://schemas.microsoft.com/office/drawing/2014/main" id="{DCDF8607-0DDC-0040-B2F4-4C7E35724E88}"/>
              </a:ext>
            </a:extLst>
          </p:cNvPr>
          <p:cNvSpPr/>
          <p:nvPr userDrawn="1"/>
        </p:nvSpPr>
        <p:spPr>
          <a:xfrm>
            <a:off x="629564" y="0"/>
            <a:ext cx="4557851" cy="369332"/>
          </a:xfrm>
          <a:prstGeom prst="rect">
            <a:avLst/>
          </a:prstGeom>
        </p:spPr>
        <p:txBody>
          <a:bodyPr wrap="none">
            <a:spAutoFit/>
          </a:bodyPr>
          <a:lstStyle/>
          <a:p>
            <a:r>
              <a:rPr lang="en-US" dirty="0"/>
              <a:t>ADAC Quarterly Review – September 23, 2021</a:t>
            </a:r>
          </a:p>
        </p:txBody>
      </p:sp>
    </p:spTree>
    <p:extLst>
      <p:ext uri="{BB962C8B-B14F-4D97-AF65-F5344CB8AC3E}">
        <p14:creationId xmlns:p14="http://schemas.microsoft.com/office/powerpoint/2010/main" val="26895386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38200" y="1157288"/>
            <a:ext cx="5181600" cy="444398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157288"/>
            <a:ext cx="5181600" cy="501967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itle 1"/>
          <p:cNvSpPr>
            <a:spLocks noGrp="1"/>
          </p:cNvSpPr>
          <p:nvPr>
            <p:ph type="title"/>
          </p:nvPr>
        </p:nvSpPr>
        <p:spPr>
          <a:xfrm>
            <a:off x="839788" y="457199"/>
            <a:ext cx="10515600" cy="593726"/>
          </a:xfrm>
        </p:spPr>
        <p:txBody>
          <a:bodyPr anchor="b">
            <a:normAutofit/>
          </a:bodyPr>
          <a:lstStyle>
            <a:lvl1pPr>
              <a:defRPr sz="3000" b="1"/>
            </a:lvl1pPr>
          </a:lstStyle>
          <a:p>
            <a:r>
              <a:rPr lang="en-US" dirty="0"/>
              <a:t>Click to edit Master title style</a:t>
            </a:r>
          </a:p>
        </p:txBody>
      </p:sp>
      <p:sp>
        <p:nvSpPr>
          <p:cNvPr id="8" name="Rectangle 7">
            <a:extLst>
              <a:ext uri="{FF2B5EF4-FFF2-40B4-BE49-F238E27FC236}">
                <a16:creationId xmlns:a16="http://schemas.microsoft.com/office/drawing/2014/main" id="{C1D6B595-D8F3-0140-AFFF-EEBE7951B20A}"/>
              </a:ext>
            </a:extLst>
          </p:cNvPr>
          <p:cNvSpPr/>
          <p:nvPr userDrawn="1"/>
        </p:nvSpPr>
        <p:spPr>
          <a:xfrm>
            <a:off x="629564" y="0"/>
            <a:ext cx="4504951" cy="369332"/>
          </a:xfrm>
          <a:prstGeom prst="rect">
            <a:avLst/>
          </a:prstGeom>
        </p:spPr>
        <p:txBody>
          <a:bodyPr wrap="none">
            <a:spAutoFit/>
          </a:bodyPr>
          <a:lstStyle/>
          <a:p>
            <a:r>
              <a:rPr lang="en-US" dirty="0"/>
              <a:t>ADAC Quarterly Review – September 23, 2021</a:t>
            </a:r>
          </a:p>
        </p:txBody>
      </p:sp>
    </p:spTree>
    <p:extLst>
      <p:ext uri="{BB962C8B-B14F-4D97-AF65-F5344CB8AC3E}">
        <p14:creationId xmlns:p14="http://schemas.microsoft.com/office/powerpoint/2010/main" val="301952497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199"/>
            <a:ext cx="10515600" cy="593726"/>
          </a:xfrm>
        </p:spPr>
        <p:txBody>
          <a:bodyPr anchor="b">
            <a:normAutofit/>
          </a:bodyPr>
          <a:lstStyle>
            <a:lvl1pPr>
              <a:defRPr sz="3000" b="1"/>
            </a:lvl1pPr>
          </a:lstStyle>
          <a:p>
            <a:r>
              <a:rPr lang="en-US" dirty="0"/>
              <a:t>Click to edit Master title style</a:t>
            </a:r>
          </a:p>
        </p:txBody>
      </p:sp>
      <p:sp>
        <p:nvSpPr>
          <p:cNvPr id="3" name="Text Placeholder 2"/>
          <p:cNvSpPr>
            <a:spLocks noGrp="1"/>
          </p:cNvSpPr>
          <p:nvPr>
            <p:ph type="body" idx="1"/>
          </p:nvPr>
        </p:nvSpPr>
        <p:spPr>
          <a:xfrm>
            <a:off x="839788" y="1157288"/>
            <a:ext cx="5157787" cy="4619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1619249"/>
            <a:ext cx="5157787" cy="3982025"/>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172200" y="1157288"/>
            <a:ext cx="5183188" cy="4619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1619249"/>
            <a:ext cx="5183188" cy="457041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419811291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457199"/>
            <a:ext cx="10515600" cy="593726"/>
          </a:xfrm>
        </p:spPr>
        <p:txBody>
          <a:bodyPr anchor="b">
            <a:normAutofit/>
          </a:bodyPr>
          <a:lstStyle>
            <a:lvl1pPr>
              <a:defRPr sz="3000" b="1"/>
            </a:lvl1pPr>
          </a:lstStyle>
          <a:p>
            <a:r>
              <a:rPr lang="en-US" dirty="0"/>
              <a:t>Title</a:t>
            </a:r>
          </a:p>
        </p:txBody>
      </p:sp>
      <p:sp>
        <p:nvSpPr>
          <p:cNvPr id="10"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108357904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3"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273783529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947738"/>
          </a:xfrm>
        </p:spPr>
        <p:txBody>
          <a:bodyPr anchor="b">
            <a:normAutofit/>
          </a:bodyPr>
          <a:lstStyle>
            <a:lvl1pPr>
              <a:defRPr sz="3000" b="1"/>
            </a:lvl1pPr>
          </a:lstStyle>
          <a:p>
            <a:r>
              <a:rPr lang="en-US" dirty="0"/>
              <a:t>Click to edit Master title style</a:t>
            </a:r>
          </a:p>
        </p:txBody>
      </p:sp>
      <p:sp>
        <p:nvSpPr>
          <p:cNvPr id="3" name="Content Placeholder 2"/>
          <p:cNvSpPr>
            <a:spLocks noGrp="1"/>
          </p:cNvSpPr>
          <p:nvPr>
            <p:ph idx="1"/>
          </p:nvPr>
        </p:nvSpPr>
        <p:spPr>
          <a:xfrm>
            <a:off x="5183188" y="642939"/>
            <a:ext cx="6172200" cy="521811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1466850"/>
            <a:ext cx="3932237" cy="413442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6"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213958941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ext over Image">
    <p:spTree>
      <p:nvGrpSpPr>
        <p:cNvPr id="1" name=""/>
        <p:cNvGrpSpPr/>
        <p:nvPr/>
      </p:nvGrpSpPr>
      <p:grpSpPr>
        <a:xfrm>
          <a:off x="0" y="0"/>
          <a:ext cx="0" cy="0"/>
          <a:chOff x="0" y="0"/>
          <a:chExt cx="0" cy="0"/>
        </a:xfrm>
      </p:grpSpPr>
      <p:sp>
        <p:nvSpPr>
          <p:cNvPr id="7" name="Picture Placeholder 6"/>
          <p:cNvSpPr>
            <a:spLocks noGrp="1"/>
          </p:cNvSpPr>
          <p:nvPr>
            <p:ph type="pic" sz="quarter" idx="18"/>
          </p:nvPr>
        </p:nvSpPr>
        <p:spPr>
          <a:xfrm>
            <a:off x="0" y="609601"/>
            <a:ext cx="12192000" cy="4991672"/>
          </a:xfrm>
        </p:spPr>
        <p:txBody>
          <a:bodyPr/>
          <a:lstStyle>
            <a:lvl1pPr marL="0" indent="0">
              <a:buNone/>
              <a:defRPr/>
            </a:lvl1pPr>
          </a:lstStyle>
          <a:p>
            <a:endParaRPr lang="en-US" dirty="0"/>
          </a:p>
        </p:txBody>
      </p:sp>
      <p:sp>
        <p:nvSpPr>
          <p:cNvPr id="2" name="Title 1"/>
          <p:cNvSpPr>
            <a:spLocks noGrp="1"/>
          </p:cNvSpPr>
          <p:nvPr>
            <p:ph type="title"/>
          </p:nvPr>
        </p:nvSpPr>
        <p:spPr>
          <a:xfrm>
            <a:off x="839788" y="609600"/>
            <a:ext cx="5275262" cy="947738"/>
          </a:xfrm>
          <a:solidFill>
            <a:srgbClr val="000000">
              <a:alpha val="50000"/>
            </a:srgbClr>
          </a:solidFill>
        </p:spPr>
        <p:txBody>
          <a:bodyPr anchor="b">
            <a:normAutofit/>
          </a:bodyPr>
          <a:lstStyle>
            <a:lvl1pPr>
              <a:defRPr sz="3000" b="1"/>
            </a:lvl1pPr>
          </a:lstStyle>
          <a:p>
            <a:r>
              <a:rPr lang="en-US" dirty="0"/>
              <a:t>Click to edit Master title style</a:t>
            </a:r>
          </a:p>
        </p:txBody>
      </p:sp>
      <p:sp>
        <p:nvSpPr>
          <p:cNvPr id="4" name="Text Placeholder 3"/>
          <p:cNvSpPr>
            <a:spLocks noGrp="1"/>
          </p:cNvSpPr>
          <p:nvPr>
            <p:ph type="body" sz="half" idx="2"/>
          </p:nvPr>
        </p:nvSpPr>
        <p:spPr>
          <a:xfrm>
            <a:off x="839788" y="1619250"/>
            <a:ext cx="5275262" cy="3982023"/>
          </a:xfrm>
          <a:solidFill>
            <a:srgbClr val="000000">
              <a:alpha val="50000"/>
            </a:srgbClr>
          </a:solidFill>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Edit Master text styles</a:t>
            </a:r>
          </a:p>
        </p:txBody>
      </p:sp>
      <p:sp>
        <p:nvSpPr>
          <p:cNvPr id="6"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
        <p:nvSpPr>
          <p:cNvPr id="9" name="Picture Placeholder 6"/>
          <p:cNvSpPr>
            <a:spLocks noGrp="1"/>
          </p:cNvSpPr>
          <p:nvPr>
            <p:ph type="pic" sz="quarter" idx="19"/>
          </p:nvPr>
        </p:nvSpPr>
        <p:spPr>
          <a:xfrm>
            <a:off x="4738688" y="5657169"/>
            <a:ext cx="7453312" cy="1200831"/>
          </a:xfrm>
        </p:spPr>
        <p:txBody>
          <a:bodyPr/>
          <a:lstStyle>
            <a:lvl1pPr marL="0" indent="0">
              <a:buNone/>
              <a:defRPr/>
            </a:lvl1pPr>
          </a:lstStyle>
          <a:p>
            <a:endParaRPr lang="en-US" dirty="0"/>
          </a:p>
        </p:txBody>
      </p:sp>
    </p:spTree>
    <p:extLst>
      <p:ext uri="{BB962C8B-B14F-4D97-AF65-F5344CB8AC3E}">
        <p14:creationId xmlns:p14="http://schemas.microsoft.com/office/powerpoint/2010/main" val="179891285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5183188" y="987425"/>
            <a:ext cx="6172200" cy="4873625"/>
          </a:xfrm>
          <a:ln w="28575">
            <a:solidFill>
              <a:schemeClr val="tx1"/>
            </a:solidFill>
          </a:ln>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6"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
        <p:nvSpPr>
          <p:cNvPr id="7" name="Title 1"/>
          <p:cNvSpPr>
            <a:spLocks noGrp="1"/>
          </p:cNvSpPr>
          <p:nvPr>
            <p:ph type="title"/>
          </p:nvPr>
        </p:nvSpPr>
        <p:spPr>
          <a:xfrm>
            <a:off x="839788" y="457200"/>
            <a:ext cx="3932237" cy="947738"/>
          </a:xfrm>
        </p:spPr>
        <p:txBody>
          <a:bodyPr anchor="b">
            <a:normAutofit/>
          </a:bodyPr>
          <a:lstStyle>
            <a:lvl1pPr>
              <a:defRPr sz="3000" b="1"/>
            </a:lvl1pPr>
          </a:lstStyle>
          <a:p>
            <a:r>
              <a:rPr lang="en-US" dirty="0"/>
              <a:t>Click to edit Master title style</a:t>
            </a:r>
          </a:p>
        </p:txBody>
      </p:sp>
      <p:sp>
        <p:nvSpPr>
          <p:cNvPr id="8" name="Text Placeholder 3"/>
          <p:cNvSpPr>
            <a:spLocks noGrp="1"/>
          </p:cNvSpPr>
          <p:nvPr>
            <p:ph type="body" sz="half" idx="2"/>
          </p:nvPr>
        </p:nvSpPr>
        <p:spPr>
          <a:xfrm>
            <a:off x="839788" y="1466850"/>
            <a:ext cx="3932237" cy="413442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Tree>
    <p:extLst>
      <p:ext uri="{BB962C8B-B14F-4D97-AF65-F5344CB8AC3E}">
        <p14:creationId xmlns:p14="http://schemas.microsoft.com/office/powerpoint/2010/main" val="262153189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838200" y="457199"/>
            <a:ext cx="10515600" cy="593726"/>
          </a:xfrm>
        </p:spPr>
        <p:txBody>
          <a:bodyPr anchor="b">
            <a:normAutofit/>
          </a:bodyPr>
          <a:lstStyle>
            <a:lvl1pPr>
              <a:defRPr sz="3000" b="1"/>
            </a:lvl1pPr>
          </a:lstStyle>
          <a:p>
            <a:r>
              <a:rPr lang="en-US" dirty="0"/>
              <a:t>Click to edit Master title style</a:t>
            </a:r>
          </a:p>
        </p:txBody>
      </p:sp>
      <p:sp>
        <p:nvSpPr>
          <p:cNvPr id="3" name="Vertical Text Placeholder 2"/>
          <p:cNvSpPr>
            <a:spLocks noGrp="1"/>
          </p:cNvSpPr>
          <p:nvPr>
            <p:ph type="body" orient="vert" idx="1"/>
          </p:nvPr>
        </p:nvSpPr>
        <p:spPr>
          <a:xfrm>
            <a:off x="838200" y="1157287"/>
            <a:ext cx="10515600" cy="501967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318646811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701212" y="365125"/>
            <a:ext cx="1652587" cy="5811838"/>
          </a:xfrm>
        </p:spPr>
        <p:txBody>
          <a:bodyPr vert="eaVert" anchor="t">
            <a:normAutofit/>
          </a:bodyPr>
          <a:lstStyle>
            <a:lvl1pPr>
              <a:defRPr sz="3000" b="1"/>
            </a:lvl1pPr>
          </a:lstStyle>
          <a:p>
            <a:r>
              <a:rPr lang="en-US" dirty="0"/>
              <a:t>Click to edit Master title style</a:t>
            </a:r>
          </a:p>
        </p:txBody>
      </p:sp>
      <p:sp>
        <p:nvSpPr>
          <p:cNvPr id="3" name="Vertical Text Placeholder 2"/>
          <p:cNvSpPr>
            <a:spLocks noGrp="1"/>
          </p:cNvSpPr>
          <p:nvPr>
            <p:ph type="body" orient="vert" idx="1"/>
          </p:nvPr>
        </p:nvSpPr>
        <p:spPr>
          <a:xfrm>
            <a:off x="838199" y="365125"/>
            <a:ext cx="8805863"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37113134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Picture Placeholder 3"/>
          <p:cNvSpPr>
            <a:spLocks noGrp="1"/>
          </p:cNvSpPr>
          <p:nvPr>
            <p:ph type="pic" sz="quarter" idx="11" hasCustomPrompt="1"/>
          </p:nvPr>
        </p:nvSpPr>
        <p:spPr>
          <a:xfrm>
            <a:off x="7932707" y="500063"/>
            <a:ext cx="3657600" cy="2743200"/>
          </a:xfrm>
          <a:ln w="28575">
            <a:solidFill>
              <a:schemeClr val="tx1"/>
            </a:solidFill>
          </a:ln>
        </p:spPr>
        <p:txBody>
          <a:bodyPr/>
          <a:lstStyle>
            <a:lvl1pPr marL="0" indent="0">
              <a:buNone/>
              <a:defRPr baseline="0"/>
            </a:lvl1pPr>
          </a:lstStyle>
          <a:p>
            <a:r>
              <a:rPr lang="en-US" dirty="0"/>
              <a:t>PLACE IMAGE HERE</a:t>
            </a:r>
          </a:p>
        </p:txBody>
      </p:sp>
      <p:sp>
        <p:nvSpPr>
          <p:cNvPr id="4" name="Picture Placeholder 3"/>
          <p:cNvSpPr>
            <a:spLocks noGrp="1"/>
          </p:cNvSpPr>
          <p:nvPr>
            <p:ph type="pic" sz="quarter" idx="12" hasCustomPrompt="1"/>
          </p:nvPr>
        </p:nvSpPr>
        <p:spPr>
          <a:xfrm>
            <a:off x="7932707" y="3381376"/>
            <a:ext cx="1828800" cy="2743200"/>
          </a:xfrm>
          <a:ln w="28575">
            <a:solidFill>
              <a:schemeClr val="tx1"/>
            </a:solidFill>
          </a:ln>
        </p:spPr>
        <p:txBody>
          <a:bodyPr/>
          <a:lstStyle>
            <a:lvl1pPr marL="0" indent="0">
              <a:buNone/>
              <a:defRPr baseline="0"/>
            </a:lvl1pPr>
          </a:lstStyle>
          <a:p>
            <a:r>
              <a:rPr lang="en-US" dirty="0"/>
              <a:t>PLACE IMAGE HERE</a:t>
            </a:r>
          </a:p>
        </p:txBody>
      </p:sp>
      <p:sp>
        <p:nvSpPr>
          <p:cNvPr id="5" name="Picture Placeholder 3"/>
          <p:cNvSpPr>
            <a:spLocks noGrp="1"/>
          </p:cNvSpPr>
          <p:nvPr>
            <p:ph type="pic" sz="quarter" idx="13" hasCustomPrompt="1"/>
          </p:nvPr>
        </p:nvSpPr>
        <p:spPr>
          <a:xfrm>
            <a:off x="10675907" y="3381376"/>
            <a:ext cx="914400" cy="2743200"/>
          </a:xfrm>
          <a:ln w="28575">
            <a:solidFill>
              <a:schemeClr val="tx1"/>
            </a:solidFill>
          </a:ln>
        </p:spPr>
        <p:txBody>
          <a:bodyPr>
            <a:normAutofit/>
          </a:bodyPr>
          <a:lstStyle>
            <a:lvl1pPr marL="0" indent="0">
              <a:buNone/>
              <a:defRPr sz="2000" baseline="0"/>
            </a:lvl1pPr>
          </a:lstStyle>
          <a:p>
            <a:r>
              <a:rPr lang="en-US" dirty="0"/>
              <a:t>PLACE IMAGE HERE</a:t>
            </a:r>
          </a:p>
        </p:txBody>
      </p:sp>
      <p:sp>
        <p:nvSpPr>
          <p:cNvPr id="7" name="Picture Placeholder 3"/>
          <p:cNvSpPr>
            <a:spLocks noGrp="1" noChangeAspect="1"/>
          </p:cNvSpPr>
          <p:nvPr>
            <p:ph type="pic" sz="quarter" idx="14" hasCustomPrompt="1"/>
          </p:nvPr>
        </p:nvSpPr>
        <p:spPr>
          <a:xfrm>
            <a:off x="3155919" y="500062"/>
            <a:ext cx="4572000" cy="2743200"/>
          </a:xfrm>
          <a:ln w="28575">
            <a:solidFill>
              <a:schemeClr val="tx1"/>
            </a:solidFill>
          </a:ln>
        </p:spPr>
        <p:txBody>
          <a:bodyPr/>
          <a:lstStyle>
            <a:lvl1pPr marL="0" indent="0">
              <a:buNone/>
              <a:defRPr baseline="0"/>
            </a:lvl1pPr>
          </a:lstStyle>
          <a:p>
            <a:r>
              <a:rPr lang="en-US" dirty="0"/>
              <a:t>PLACE IMAGE HERE</a:t>
            </a:r>
          </a:p>
        </p:txBody>
      </p:sp>
      <p:sp>
        <p:nvSpPr>
          <p:cNvPr id="8" name="Picture Placeholder 3"/>
          <p:cNvSpPr>
            <a:spLocks noGrp="1"/>
          </p:cNvSpPr>
          <p:nvPr>
            <p:ph type="pic" sz="quarter" idx="15" hasCustomPrompt="1"/>
          </p:nvPr>
        </p:nvSpPr>
        <p:spPr>
          <a:xfrm>
            <a:off x="3155919" y="3381376"/>
            <a:ext cx="4572000" cy="1828800"/>
          </a:xfrm>
          <a:ln w="28575">
            <a:solidFill>
              <a:schemeClr val="tx1"/>
            </a:solidFill>
          </a:ln>
        </p:spPr>
        <p:txBody>
          <a:bodyPr/>
          <a:lstStyle>
            <a:lvl1pPr marL="0" indent="0">
              <a:buNone/>
              <a:defRPr baseline="0"/>
            </a:lvl1pPr>
          </a:lstStyle>
          <a:p>
            <a:r>
              <a:rPr lang="en-US" dirty="0"/>
              <a:t>PLACE IMAGE HERE</a:t>
            </a:r>
          </a:p>
        </p:txBody>
      </p:sp>
      <p:sp>
        <p:nvSpPr>
          <p:cNvPr id="9" name="Picture Placeholder 3"/>
          <p:cNvSpPr>
            <a:spLocks noGrp="1"/>
          </p:cNvSpPr>
          <p:nvPr>
            <p:ph type="pic" sz="quarter" idx="16" hasCustomPrompt="1"/>
          </p:nvPr>
        </p:nvSpPr>
        <p:spPr>
          <a:xfrm>
            <a:off x="3155919" y="5438776"/>
            <a:ext cx="4572000" cy="685800"/>
          </a:xfrm>
          <a:ln w="28575">
            <a:solidFill>
              <a:schemeClr val="tx1"/>
            </a:solidFill>
          </a:ln>
        </p:spPr>
        <p:txBody>
          <a:bodyPr/>
          <a:lstStyle>
            <a:lvl1pPr marL="0" indent="0">
              <a:buNone/>
              <a:defRPr baseline="0"/>
            </a:lvl1pPr>
          </a:lstStyle>
          <a:p>
            <a:r>
              <a:rPr lang="en-US" dirty="0"/>
              <a:t>PLACE IMAGE HERE</a:t>
            </a:r>
          </a:p>
        </p:txBody>
      </p:sp>
      <p:sp>
        <p:nvSpPr>
          <p:cNvPr id="10" name="Rectangle 9"/>
          <p:cNvSpPr/>
          <p:nvPr userDrawn="1"/>
        </p:nvSpPr>
        <p:spPr>
          <a:xfrm>
            <a:off x="134027" y="608415"/>
            <a:ext cx="2913297" cy="2308324"/>
          </a:xfrm>
          <a:prstGeom prst="rect">
            <a:avLst/>
          </a:prstGeom>
          <a:noFill/>
        </p:spPr>
        <p:txBody>
          <a:bodyPr wrap="none" lIns="91440" tIns="45720" rIns="91440" bIns="45720">
            <a:spAutoFit/>
          </a:bodyPr>
          <a:lstStyle/>
          <a:p>
            <a:pPr algn="ctr"/>
            <a:r>
              <a:rPr lang="en-US" sz="7200" b="0" cap="none" spc="0" dirty="0">
                <a:ln w="0"/>
                <a:solidFill>
                  <a:srgbClr val="FF0000"/>
                </a:solidFill>
                <a:effectLst>
                  <a:outerShdw blurRad="38100" dist="25400" dir="5400000" algn="ctr" rotWithShape="0">
                    <a:srgbClr val="6E747A">
                      <a:alpha val="43000"/>
                    </a:srgbClr>
                  </a:outerShdw>
                </a:effectLst>
              </a:rPr>
              <a:t>Picture</a:t>
            </a:r>
            <a:endParaRPr lang="en-US" sz="7200" b="0" cap="none" spc="0" baseline="0" dirty="0">
              <a:ln w="0"/>
              <a:solidFill>
                <a:srgbClr val="FF0000"/>
              </a:solidFill>
              <a:effectLst>
                <a:outerShdw blurRad="38100" dist="25400" dir="5400000" algn="ctr" rotWithShape="0">
                  <a:srgbClr val="6E747A">
                    <a:alpha val="43000"/>
                  </a:srgbClr>
                </a:outerShdw>
              </a:effectLst>
            </a:endParaRPr>
          </a:p>
          <a:p>
            <a:pPr algn="ctr"/>
            <a:r>
              <a:rPr lang="en-US" sz="7200" b="0" cap="none" spc="0" baseline="0" dirty="0">
                <a:ln w="0"/>
                <a:solidFill>
                  <a:srgbClr val="FF0000"/>
                </a:solidFill>
                <a:effectLst>
                  <a:outerShdw blurRad="38100" dist="25400" dir="5400000" algn="ctr" rotWithShape="0">
                    <a:srgbClr val="6E747A">
                      <a:alpha val="43000"/>
                    </a:srgbClr>
                  </a:outerShdw>
                </a:effectLst>
              </a:rPr>
              <a:t>Frames</a:t>
            </a:r>
            <a:endParaRPr lang="en-US" sz="7200" b="0" cap="none" spc="0" dirty="0">
              <a:ln w="0"/>
              <a:solidFill>
                <a:srgbClr val="FF0000"/>
              </a:solidFill>
              <a:effectLst>
                <a:outerShdw blurRad="38100" dist="25400" dir="5400000" algn="ctr" rotWithShape="0">
                  <a:srgbClr val="6E747A">
                    <a:alpha val="43000"/>
                  </a:srgbClr>
                </a:outerShdw>
              </a:effectLst>
            </a:endParaRPr>
          </a:p>
        </p:txBody>
      </p:sp>
      <p:sp>
        <p:nvSpPr>
          <p:cNvPr id="12" name="Picture Placeholder 3"/>
          <p:cNvSpPr>
            <a:spLocks noGrp="1"/>
          </p:cNvSpPr>
          <p:nvPr>
            <p:ph type="pic" sz="quarter" idx="18" hasCustomPrompt="1"/>
          </p:nvPr>
        </p:nvSpPr>
        <p:spPr>
          <a:xfrm>
            <a:off x="265081" y="2916739"/>
            <a:ext cx="2743200" cy="2379685"/>
          </a:xfrm>
          <a:ln w="28575">
            <a:noFill/>
          </a:ln>
        </p:spPr>
        <p:txBody>
          <a:bodyPr/>
          <a:lstStyle>
            <a:lvl1pPr marL="0" indent="0">
              <a:buNone/>
              <a:defRPr baseline="0"/>
            </a:lvl1pPr>
          </a:lstStyle>
          <a:p>
            <a:r>
              <a:rPr lang="en-US" dirty="0"/>
              <a:t>PLACE IMAGE HERE</a:t>
            </a:r>
          </a:p>
        </p:txBody>
      </p:sp>
      <p:sp>
        <p:nvSpPr>
          <p:cNvPr id="11" name="Rectangle 10">
            <a:extLst>
              <a:ext uri="{FF2B5EF4-FFF2-40B4-BE49-F238E27FC236}">
                <a16:creationId xmlns:a16="http://schemas.microsoft.com/office/drawing/2014/main" id="{BEFDCA7E-9A63-6F4F-95D6-913A60D02660}"/>
              </a:ext>
            </a:extLst>
          </p:cNvPr>
          <p:cNvSpPr/>
          <p:nvPr userDrawn="1"/>
        </p:nvSpPr>
        <p:spPr>
          <a:xfrm>
            <a:off x="629564" y="0"/>
            <a:ext cx="4488921" cy="369332"/>
          </a:xfrm>
          <a:prstGeom prst="rect">
            <a:avLst/>
          </a:prstGeom>
        </p:spPr>
        <p:txBody>
          <a:bodyPr wrap="none">
            <a:spAutoFit/>
          </a:bodyPr>
          <a:lstStyle/>
          <a:p>
            <a:r>
              <a:rPr lang="en-US" dirty="0"/>
              <a:t>ADAC Quarterly Review – </a:t>
            </a:r>
            <a:r>
              <a:rPr lang="en-US" dirty="0" err="1"/>
              <a:t>Septembe</a:t>
            </a:r>
            <a:r>
              <a:rPr lang="en-US" dirty="0"/>
              <a:t> 23, 2021</a:t>
            </a:r>
          </a:p>
        </p:txBody>
      </p:sp>
    </p:spTree>
    <p:extLst>
      <p:ext uri="{BB962C8B-B14F-4D97-AF65-F5344CB8AC3E}">
        <p14:creationId xmlns:p14="http://schemas.microsoft.com/office/powerpoint/2010/main" val="394179470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End Slide">
    <p:bg>
      <p:bgRef idx="1003">
        <a:schemeClr val="bg1"/>
      </p:bgRef>
    </p:bg>
    <p:spTree>
      <p:nvGrpSpPr>
        <p:cNvPr id="1" name=""/>
        <p:cNvGrpSpPr/>
        <p:nvPr/>
      </p:nvGrpSpPr>
      <p:grpSpPr>
        <a:xfrm>
          <a:off x="0" y="0"/>
          <a:ext cx="0" cy="0"/>
          <a:chOff x="0" y="0"/>
          <a:chExt cx="0" cy="0"/>
        </a:xfrm>
      </p:grpSpPr>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617" y="0"/>
            <a:ext cx="12192000" cy="6858000"/>
          </a:xfrm>
          <a:prstGeom prst="rect">
            <a:avLst/>
          </a:prstGeom>
        </p:spPr>
      </p:pic>
      <p:pic>
        <p:nvPicPr>
          <p:cNvPr id="11" name="Picture 1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426420" y="2300314"/>
            <a:ext cx="5335925" cy="849995"/>
          </a:xfrm>
          <a:prstGeom prst="rect">
            <a:avLst/>
          </a:prstGeom>
        </p:spPr>
      </p:pic>
      <p:sp>
        <p:nvSpPr>
          <p:cNvPr id="28" name="TextBox 27"/>
          <p:cNvSpPr txBox="1"/>
          <p:nvPr userDrawn="1"/>
        </p:nvSpPr>
        <p:spPr>
          <a:xfrm>
            <a:off x="3616556" y="3320463"/>
            <a:ext cx="4955652" cy="646331"/>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latin typeface="Franklin Gothic Book" panose="020B0503020102020204" pitchFamily="34" charset="0"/>
              </a:rPr>
              <a:t>Research for the Arctic Operator…</a:t>
            </a:r>
          </a:p>
          <a:p>
            <a:pPr marL="0" marR="0" indent="0" algn="r" defTabSz="914400" rtl="0" eaLnBrk="1" fontAlgn="auto" latinLnBrk="0" hangingPunct="1">
              <a:lnSpc>
                <a:spcPct val="100000"/>
              </a:lnSpc>
              <a:spcBef>
                <a:spcPts val="0"/>
              </a:spcBef>
              <a:spcAft>
                <a:spcPts val="0"/>
              </a:spcAft>
              <a:buClrTx/>
              <a:buSzTx/>
              <a:buFontTx/>
              <a:buNone/>
              <a:tabLst/>
              <a:defRPr/>
            </a:pPr>
            <a:r>
              <a:rPr lang="en-US" dirty="0">
                <a:latin typeface="Franklin Gothic Book" panose="020B0503020102020204" pitchFamily="34" charset="0"/>
              </a:rPr>
              <a:t>For Today and For the Future</a:t>
            </a:r>
          </a:p>
        </p:txBody>
      </p:sp>
      <p:sp>
        <p:nvSpPr>
          <p:cNvPr id="13" name="TextBox 12"/>
          <p:cNvSpPr txBox="1"/>
          <p:nvPr userDrawn="1"/>
        </p:nvSpPr>
        <p:spPr>
          <a:xfrm>
            <a:off x="3616556" y="4136948"/>
            <a:ext cx="4955652" cy="307777"/>
          </a:xfrm>
          <a:prstGeom prst="rect">
            <a:avLst/>
          </a:prstGeom>
          <a:noFill/>
        </p:spPr>
        <p:txBody>
          <a:bodyPr wrap="square" rtlCol="0">
            <a:spAutoFit/>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dirty="0">
                <a:latin typeface="Franklin Gothic Book" panose="020B0503020102020204" pitchFamily="34" charset="0"/>
                <a:hlinkClick r:id="rId4"/>
              </a:rPr>
              <a:t>http://adac.uaa.alaska.edu/</a:t>
            </a:r>
            <a:endParaRPr lang="en-US" sz="1400" dirty="0">
              <a:latin typeface="Franklin Gothic Book" panose="020B0503020102020204" pitchFamily="34" charset="0"/>
            </a:endParaRPr>
          </a:p>
        </p:txBody>
      </p:sp>
    </p:spTree>
    <p:extLst>
      <p:ext uri="{BB962C8B-B14F-4D97-AF65-F5344CB8AC3E}">
        <p14:creationId xmlns:p14="http://schemas.microsoft.com/office/powerpoint/2010/main" val="3967677578"/>
      </p:ext>
    </p:extLst>
  </p:cSld>
  <p:clrMapOvr>
    <a:overrideClrMapping bg1="lt1" tx1="dk1" bg2="lt2" tx2="dk2" accent1="accent1" accent2="accent2" accent3="accent3" accent4="accent4" accent5="accent5" accent6="accent6" hlink="hlink" folHlink="folHlink"/>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2_Title Only">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3A9FA48-2638-0D41-8071-A72A53E41434}"/>
              </a:ext>
            </a:extLst>
          </p:cNvPr>
          <p:cNvSpPr/>
          <p:nvPr userDrawn="1"/>
        </p:nvSpPr>
        <p:spPr>
          <a:xfrm>
            <a:off x="629564" y="0"/>
            <a:ext cx="4504951" cy="369332"/>
          </a:xfrm>
          <a:prstGeom prst="rect">
            <a:avLst/>
          </a:prstGeom>
        </p:spPr>
        <p:txBody>
          <a:bodyPr wrap="none">
            <a:spAutoFit/>
          </a:bodyPr>
          <a:lstStyle/>
          <a:p>
            <a:r>
              <a:rPr lang="en-US" dirty="0"/>
              <a:t>ADAC Quarterly Review – September 23, 2021</a:t>
            </a:r>
          </a:p>
        </p:txBody>
      </p:sp>
    </p:spTree>
    <p:extLst>
      <p:ext uri="{BB962C8B-B14F-4D97-AF65-F5344CB8AC3E}">
        <p14:creationId xmlns:p14="http://schemas.microsoft.com/office/powerpoint/2010/main" val="26105585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image" Target="../media/image2.png"/><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microsoft.com/office/2007/relationships/hdphoto" Target="../media/hdphoto1.wdp"/><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microsoft.com/office/2007/relationships/hdphoto" Target="../media/hdphoto2.wdp"/><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1.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28" Type="http://schemas.openxmlformats.org/officeDocument/2006/relationships/image" Target="../media/image4.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39000">
              <a:srgbClr val="284352">
                <a:lumMod val="82000"/>
              </a:srgbClr>
            </a:gs>
            <a:gs pos="0">
              <a:srgbClr val="1A6B6F"/>
            </a:gs>
            <a:gs pos="81000">
              <a:srgbClr val="222A37"/>
            </a:gs>
          </a:gsLst>
          <a:path path="circle">
            <a:fillToRect l="50000" t="-80000" r="50000" b="180000"/>
          </a:path>
          <a:tileRect/>
        </a:gradFill>
        <a:effectLst/>
      </p:bgPr>
    </p:bg>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4" cstate="print">
            <a:extLst>
              <a:ext uri="{BEBA8EAE-BF5A-486C-A8C5-ECC9F3942E4B}">
                <a14:imgProps xmlns:a14="http://schemas.microsoft.com/office/drawing/2010/main">
                  <a14:imgLayer r:embed="rId25">
                    <a14:imgEffect>
                      <a14:saturation sat="50000"/>
                    </a14:imgEffect>
                  </a14:imgLayer>
                </a14:imgProps>
              </a:ext>
              <a:ext uri="{28A0092B-C50C-407E-A947-70E740481C1C}">
                <a14:useLocalDpi xmlns:a14="http://schemas.microsoft.com/office/drawing/2010/main" val="0"/>
              </a:ext>
            </a:extLst>
          </a:blip>
          <a:stretch>
            <a:fillRect/>
          </a:stretch>
        </p:blipFill>
        <p:spPr>
          <a:xfrm>
            <a:off x="0" y="5643578"/>
            <a:ext cx="3352799" cy="1127886"/>
          </a:xfrm>
          <a:prstGeom prst="rect">
            <a:avLst/>
          </a:prstGeom>
        </p:spPr>
      </p:pic>
      <p:sp>
        <p:nvSpPr>
          <p:cNvPr id="2" name="Title Placeholder 1"/>
          <p:cNvSpPr>
            <a:spLocks noGrp="1"/>
          </p:cNvSpPr>
          <p:nvPr>
            <p:ph type="title"/>
          </p:nvPr>
        </p:nvSpPr>
        <p:spPr>
          <a:xfrm>
            <a:off x="838200" y="457200"/>
            <a:ext cx="10515600" cy="593726"/>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0" y="1157271"/>
            <a:ext cx="10515600" cy="5019692"/>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Box 6"/>
          <p:cNvSpPr txBox="1"/>
          <p:nvPr userDrawn="1"/>
        </p:nvSpPr>
        <p:spPr>
          <a:xfrm>
            <a:off x="0" y="5991859"/>
            <a:ext cx="7124699" cy="246221"/>
          </a:xfrm>
          <a:prstGeom prst="rect">
            <a:avLst/>
          </a:prstGeom>
          <a:noFill/>
        </p:spPr>
        <p:txBody>
          <a:bodyPr wrap="square" rtlCol="0" anchor="b">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000" dirty="0">
                <a:effectLst>
                  <a:outerShdw blurRad="63500" dist="38100" dir="5400000" algn="tl">
                    <a:srgbClr val="222A37"/>
                  </a:outerShdw>
                </a:effectLst>
                <a:latin typeface="Franklin Gothic Book" panose="020B0503020102020204" pitchFamily="34" charset="0"/>
              </a:rPr>
              <a:t>ADAC: Research for the Arctic Operator… For Today and For the Future</a:t>
            </a:r>
          </a:p>
        </p:txBody>
      </p:sp>
      <p:pic>
        <p:nvPicPr>
          <p:cNvPr id="8" name="Picture 7"/>
          <p:cNvPicPr>
            <a:picLocks noChangeAspect="1"/>
          </p:cNvPicPr>
          <p:nvPr userDrawn="1"/>
        </p:nvPicPr>
        <p:blipFill>
          <a:blip r:embed="rId26" cstate="print">
            <a:extLst>
              <a:ext uri="{28A0092B-C50C-407E-A947-70E740481C1C}">
                <a14:useLocalDpi xmlns:a14="http://schemas.microsoft.com/office/drawing/2010/main" val="0"/>
              </a:ext>
            </a:extLst>
          </a:blip>
          <a:stretch>
            <a:fillRect/>
          </a:stretch>
        </p:blipFill>
        <p:spPr>
          <a:xfrm>
            <a:off x="846575" y="6343650"/>
            <a:ext cx="2685651" cy="427815"/>
          </a:xfrm>
          <a:prstGeom prst="rect">
            <a:avLst/>
          </a:prstGeom>
        </p:spPr>
      </p:pic>
      <p:pic>
        <p:nvPicPr>
          <p:cNvPr id="9" name="Picture 8"/>
          <p:cNvPicPr>
            <a:picLocks noChangeAspect="1"/>
          </p:cNvPicPr>
          <p:nvPr userDrawn="1"/>
        </p:nvPicPr>
        <p:blipFill>
          <a:blip r:embed="rId27" cstate="print">
            <a:extLst>
              <a:ext uri="{28A0092B-C50C-407E-A947-70E740481C1C}">
                <a14:useLocalDpi xmlns:a14="http://schemas.microsoft.com/office/drawing/2010/main" val="0"/>
              </a:ext>
            </a:extLst>
          </a:blip>
          <a:stretch>
            <a:fillRect/>
          </a:stretch>
        </p:blipFill>
        <p:spPr>
          <a:xfrm>
            <a:off x="150107" y="6343649"/>
            <a:ext cx="576620" cy="427815"/>
          </a:xfrm>
          <a:prstGeom prst="rect">
            <a:avLst/>
          </a:prstGeom>
        </p:spPr>
      </p:pic>
      <p:cxnSp>
        <p:nvCxnSpPr>
          <p:cNvPr id="12" name="Straight Connector 11"/>
          <p:cNvCxnSpPr/>
          <p:nvPr userDrawn="1"/>
        </p:nvCxnSpPr>
        <p:spPr>
          <a:xfrm>
            <a:off x="0" y="350838"/>
            <a:ext cx="12192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19" name="Picture 18"/>
          <p:cNvPicPr>
            <a:picLocks noChangeAspect="1"/>
          </p:cNvPicPr>
          <p:nvPr userDrawn="1"/>
        </p:nvPicPr>
        <p:blipFill>
          <a:blip r:embed="rId28" cstate="print">
            <a:extLst>
              <a:ext uri="{BEBA8EAE-BF5A-486C-A8C5-ECC9F3942E4B}">
                <a14:imgProps xmlns:a14="http://schemas.microsoft.com/office/drawing/2010/main">
                  <a14:imgLayer r:embed="rId29">
                    <a14:imgEffect>
                      <a14:saturation sat="50000"/>
                    </a14:imgEffect>
                  </a14:imgLayer>
                </a14:imgProps>
              </a:ext>
              <a:ext uri="{28A0092B-C50C-407E-A947-70E740481C1C}">
                <a14:useLocalDpi xmlns:a14="http://schemas.microsoft.com/office/drawing/2010/main" val="0"/>
              </a:ext>
            </a:extLst>
          </a:blip>
          <a:stretch>
            <a:fillRect/>
          </a:stretch>
        </p:blipFill>
        <p:spPr>
          <a:xfrm>
            <a:off x="8732512" y="-230479"/>
            <a:ext cx="3459487" cy="795530"/>
          </a:xfrm>
          <a:prstGeom prst="rect">
            <a:avLst/>
          </a:prstGeom>
        </p:spPr>
      </p:pic>
    </p:spTree>
    <p:extLst>
      <p:ext uri="{BB962C8B-B14F-4D97-AF65-F5344CB8AC3E}">
        <p14:creationId xmlns:p14="http://schemas.microsoft.com/office/powerpoint/2010/main" val="1364075098"/>
      </p:ext>
    </p:extLst>
  </p:cSld>
  <p:clrMap bg1="lt1" tx1="dk1" bg2="lt2" tx2="dk2" accent1="accent1" accent2="accent2" accent3="accent3" accent4="accent4" accent5="accent5" accent6="accent6" hlink="hlink" folHlink="folHlink"/>
  <p:sldLayoutIdLst>
    <p:sldLayoutId id="2147483649" r:id="rId1"/>
    <p:sldLayoutId id="2147483660" r:id="rId2"/>
    <p:sldLayoutId id="2147483661" r:id="rId3"/>
    <p:sldLayoutId id="2147483664" r:id="rId4"/>
    <p:sldLayoutId id="2147483666" r:id="rId5"/>
    <p:sldLayoutId id="2147483667" r:id="rId6"/>
    <p:sldLayoutId id="2147483668" r:id="rId7"/>
    <p:sldLayoutId id="2147483663" r:id="rId8"/>
    <p:sldLayoutId id="2147483650" r:id="rId9"/>
    <p:sldLayoutId id="2147483651" r:id="rId10"/>
    <p:sldLayoutId id="2147483652" r:id="rId11"/>
    <p:sldLayoutId id="2147483653" r:id="rId12"/>
    <p:sldLayoutId id="2147483654" r:id="rId13"/>
    <p:sldLayoutId id="2147483655" r:id="rId14"/>
    <p:sldLayoutId id="2147483656" r:id="rId15"/>
    <p:sldLayoutId id="2147483665" r:id="rId16"/>
    <p:sldLayoutId id="2147483657" r:id="rId17"/>
    <p:sldLayoutId id="2147483658" r:id="rId18"/>
    <p:sldLayoutId id="2147483659" r:id="rId19"/>
    <p:sldLayoutId id="2147483662" r:id="rId20"/>
    <p:sldLayoutId id="2147483669" r:id="rId21"/>
    <p:sldLayoutId id="2147483670" r:id="rId22"/>
  </p:sldLayoutIdLst>
  <p:txStyles>
    <p:titleStyle>
      <a:lvl1pPr algn="l" defTabSz="914400" rtl="0" eaLnBrk="1" latinLnBrk="0" hangingPunct="1">
        <a:lnSpc>
          <a:spcPct val="90000"/>
        </a:lnSpc>
        <a:spcBef>
          <a:spcPct val="0"/>
        </a:spcBef>
        <a:buNone/>
        <a:defRPr sz="4400" kern="1200">
          <a:solidFill>
            <a:schemeClr val="tx1"/>
          </a:solidFill>
          <a:latin typeface="Franklin Gothic Book" panose="020B0503020102020204" pitchFamily="34" charset="0"/>
          <a:ea typeface="+mj-ea"/>
          <a:cs typeface="+mj-cs"/>
        </a:defRPr>
      </a:lvl1pPr>
    </p:titleStyle>
    <p:bodyStyle>
      <a:lvl1pPr marL="228600" indent="-228600" algn="l" defTabSz="914400" rtl="0" eaLnBrk="1" latinLnBrk="0" hangingPunct="1">
        <a:lnSpc>
          <a:spcPct val="100000"/>
        </a:lnSpc>
        <a:spcBef>
          <a:spcPts val="200"/>
        </a:spcBef>
        <a:buFont typeface="Arial" panose="020B0604020202020204" pitchFamily="34" charset="0"/>
        <a:buChar char="•"/>
        <a:defRPr sz="2800" kern="1200">
          <a:solidFill>
            <a:schemeClr val="tx1"/>
          </a:solidFill>
          <a:latin typeface="Franklin Gothic Book" panose="020B0503020102020204" pitchFamily="34" charset="0"/>
          <a:ea typeface="+mn-ea"/>
          <a:cs typeface="+mn-cs"/>
        </a:defRPr>
      </a:lvl1pPr>
      <a:lvl2pPr marL="685800" indent="-228600" algn="l" defTabSz="914400" rtl="0" eaLnBrk="1" latinLnBrk="0" hangingPunct="1">
        <a:lnSpc>
          <a:spcPct val="100000"/>
        </a:lnSpc>
        <a:spcBef>
          <a:spcPts val="200"/>
        </a:spcBef>
        <a:buFont typeface="Arial" panose="020B0604020202020204" pitchFamily="34" charset="0"/>
        <a:buChar char="•"/>
        <a:defRPr sz="2400" kern="1200">
          <a:solidFill>
            <a:schemeClr val="tx1"/>
          </a:solidFill>
          <a:latin typeface="Franklin Gothic Book" panose="020B0503020102020204" pitchFamily="34" charset="0"/>
          <a:ea typeface="+mn-ea"/>
          <a:cs typeface="+mn-cs"/>
        </a:defRPr>
      </a:lvl2pPr>
      <a:lvl3pPr marL="1143000" indent="-228600" algn="l" defTabSz="914400" rtl="0" eaLnBrk="1" latinLnBrk="0" hangingPunct="1">
        <a:lnSpc>
          <a:spcPct val="100000"/>
        </a:lnSpc>
        <a:spcBef>
          <a:spcPts val="200"/>
        </a:spcBef>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3pPr>
      <a:lvl4pPr marL="16002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4pPr>
      <a:lvl5pPr marL="20574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8" Type="http://schemas.openxmlformats.org/officeDocument/2006/relationships/image" Target="../media/image14.jpeg"/><Relationship Id="rId3" Type="http://schemas.openxmlformats.org/officeDocument/2006/relationships/image" Target="../media/image9.jpeg"/><Relationship Id="rId7" Type="http://schemas.openxmlformats.org/officeDocument/2006/relationships/image" Target="../media/image13.jpe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12.jpeg"/><Relationship Id="rId5" Type="http://schemas.openxmlformats.org/officeDocument/2006/relationships/image" Target="../media/image11.jpg"/><Relationship Id="rId4" Type="http://schemas.openxmlformats.org/officeDocument/2006/relationships/image" Target="../media/image10.jpe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4.xml"/><Relationship Id="rId1" Type="http://schemas.openxmlformats.org/officeDocument/2006/relationships/slideLayout" Target="../slideLayouts/slideLayout22.xml"/></Relationships>
</file>

<file path=ppt/slides/_rels/slide7.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5.xml"/><Relationship Id="rId1"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671D674E-6E9D-8E48-B362-9EA2B6D055C9}"/>
              </a:ext>
            </a:extLst>
          </p:cNvPr>
          <p:cNvSpPr>
            <a:spLocks noGrp="1"/>
          </p:cNvSpPr>
          <p:nvPr>
            <p:ph type="body" sz="quarter" idx="10"/>
          </p:nvPr>
        </p:nvSpPr>
        <p:spPr>
          <a:xfrm>
            <a:off x="1579922" y="3999701"/>
            <a:ext cx="4292843" cy="816997"/>
          </a:xfrm>
        </p:spPr>
        <p:txBody>
          <a:bodyPr>
            <a:noAutofit/>
          </a:bodyPr>
          <a:lstStyle/>
          <a:p>
            <a:r>
              <a:rPr lang="en-US" dirty="0"/>
              <a:t>Dr. Shawn Butler</a:t>
            </a:r>
          </a:p>
          <a:p>
            <a:r>
              <a:rPr lang="en-US" dirty="0"/>
              <a:t>University of Alaska Anchorage</a:t>
            </a:r>
          </a:p>
        </p:txBody>
      </p:sp>
      <p:sp>
        <p:nvSpPr>
          <p:cNvPr id="8" name="Title 1">
            <a:extLst>
              <a:ext uri="{FF2B5EF4-FFF2-40B4-BE49-F238E27FC236}">
                <a16:creationId xmlns:a16="http://schemas.microsoft.com/office/drawing/2014/main" id="{8BE34C05-F079-8A47-9C01-AF2DC272E4CE}"/>
              </a:ext>
            </a:extLst>
          </p:cNvPr>
          <p:cNvSpPr>
            <a:spLocks noGrp="1"/>
          </p:cNvSpPr>
          <p:nvPr>
            <p:ph type="ctrTitle"/>
          </p:nvPr>
        </p:nvSpPr>
        <p:spPr>
          <a:xfrm>
            <a:off x="1033672" y="2146330"/>
            <a:ext cx="7296944" cy="1105698"/>
          </a:xfrm>
        </p:spPr>
        <p:txBody>
          <a:bodyPr>
            <a:noAutofit/>
          </a:bodyPr>
          <a:lstStyle/>
          <a:p>
            <a:pPr algn="l"/>
            <a:r>
              <a:rPr lang="en-US" sz="3600" b="1" i="1" dirty="0"/>
              <a:t>Arctic Vessel Monitoring Geofencing/Alert Awareness</a:t>
            </a:r>
            <a:endParaRPr lang="en-US" sz="3600" dirty="0"/>
          </a:p>
        </p:txBody>
      </p:sp>
    </p:spTree>
    <p:extLst>
      <p:ext uri="{BB962C8B-B14F-4D97-AF65-F5344CB8AC3E}">
        <p14:creationId xmlns:p14="http://schemas.microsoft.com/office/powerpoint/2010/main" val="7162732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ontent Placeholder 2">
            <a:extLst>
              <a:ext uri="{FF2B5EF4-FFF2-40B4-BE49-F238E27FC236}">
                <a16:creationId xmlns:a16="http://schemas.microsoft.com/office/drawing/2014/main" id="{AB1084F3-B2EA-0C48-A53B-0F855FB8AFF8}"/>
              </a:ext>
            </a:extLst>
          </p:cNvPr>
          <p:cNvSpPr txBox="1">
            <a:spLocks/>
          </p:cNvSpPr>
          <p:nvPr/>
        </p:nvSpPr>
        <p:spPr>
          <a:xfrm>
            <a:off x="361538" y="1616835"/>
            <a:ext cx="11411224" cy="2285888"/>
          </a:xfrm>
          <a:prstGeom prst="rect">
            <a:avLst/>
          </a:prstGeom>
        </p:spPr>
        <p:txBody>
          <a:bodyPr/>
          <a:lstStyle>
            <a:lvl1pPr marL="228600" indent="-228600" algn="l" defTabSz="914400" rtl="0" eaLnBrk="1" latinLnBrk="0" hangingPunct="1">
              <a:lnSpc>
                <a:spcPct val="100000"/>
              </a:lnSpc>
              <a:spcBef>
                <a:spcPts val="200"/>
              </a:spcBef>
              <a:buFont typeface="Arial" panose="020B0604020202020204" pitchFamily="34" charset="0"/>
              <a:buChar char="•"/>
              <a:defRPr sz="2800" kern="1200">
                <a:solidFill>
                  <a:schemeClr val="tx1"/>
                </a:solidFill>
                <a:latin typeface="Franklin Gothic Book" panose="020B0503020102020204" pitchFamily="34" charset="0"/>
                <a:ea typeface="+mn-ea"/>
                <a:cs typeface="+mn-cs"/>
              </a:defRPr>
            </a:lvl1pPr>
            <a:lvl2pPr marL="685800" indent="-228600" algn="l" defTabSz="914400" rtl="0" eaLnBrk="1" latinLnBrk="0" hangingPunct="1">
              <a:lnSpc>
                <a:spcPct val="100000"/>
              </a:lnSpc>
              <a:spcBef>
                <a:spcPts val="200"/>
              </a:spcBef>
              <a:buFont typeface="Arial" panose="020B0604020202020204" pitchFamily="34" charset="0"/>
              <a:buChar char="•"/>
              <a:defRPr sz="2400" kern="1200">
                <a:solidFill>
                  <a:schemeClr val="tx1"/>
                </a:solidFill>
                <a:latin typeface="Franklin Gothic Book" panose="020B0503020102020204" pitchFamily="34" charset="0"/>
                <a:ea typeface="+mn-ea"/>
                <a:cs typeface="+mn-cs"/>
              </a:defRPr>
            </a:lvl2pPr>
            <a:lvl3pPr marL="1143000" indent="-228600" algn="l" defTabSz="914400" rtl="0" eaLnBrk="1" latinLnBrk="0" hangingPunct="1">
              <a:lnSpc>
                <a:spcPct val="100000"/>
              </a:lnSpc>
              <a:spcBef>
                <a:spcPts val="200"/>
              </a:spcBef>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3pPr>
            <a:lvl4pPr marL="16002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4pPr>
            <a:lvl5pPr marL="20574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endParaRPr lang="en-US" sz="2400" b="1" dirty="0"/>
          </a:p>
          <a:p>
            <a:pPr marL="0" indent="0">
              <a:buNone/>
            </a:pPr>
            <a:r>
              <a:rPr lang="en-US" sz="2400" b="1" dirty="0"/>
              <a:t>A</a:t>
            </a:r>
            <a:r>
              <a:rPr lang="en-US" sz="2400" dirty="0"/>
              <a:t>dvance US Coast Guard Arctic Maritime Domain Awareness &amp; Management by capitalizing on the Alaska Marine Exchange’s PACTRACs geofencing capabilities using the Automatic Identification System (AIS) technology,  providing geofencing management in CG OneView. </a:t>
            </a:r>
          </a:p>
        </p:txBody>
      </p:sp>
      <p:sp>
        <p:nvSpPr>
          <p:cNvPr id="4" name="Title 1">
            <a:extLst>
              <a:ext uri="{FF2B5EF4-FFF2-40B4-BE49-F238E27FC236}">
                <a16:creationId xmlns:a16="http://schemas.microsoft.com/office/drawing/2014/main" id="{73339E13-C026-4215-A589-7DF7A8F962A2}"/>
              </a:ext>
            </a:extLst>
          </p:cNvPr>
          <p:cNvSpPr txBox="1">
            <a:spLocks/>
          </p:cNvSpPr>
          <p:nvPr/>
        </p:nvSpPr>
        <p:spPr>
          <a:xfrm>
            <a:off x="419238" y="479238"/>
            <a:ext cx="10713121" cy="1037138"/>
          </a:xfrm>
          <a:prstGeom prst="rect">
            <a:avLst/>
          </a:prstGeom>
          <a:ln>
            <a:solidFill>
              <a:schemeClr val="bg1"/>
            </a:solidFill>
          </a:ln>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Franklin Gothic Book" panose="020B0503020102020204" pitchFamily="34" charset="0"/>
                <a:ea typeface="+mj-ea"/>
                <a:cs typeface="+mj-cs"/>
              </a:defRPr>
            </a:lvl1pPr>
          </a:lstStyle>
          <a:p>
            <a:r>
              <a:rPr lang="en-US" sz="3600" b="1" i="1" dirty="0"/>
              <a:t>Project Goal</a:t>
            </a:r>
            <a:endParaRPr lang="en-US" sz="2700" i="1" dirty="0">
              <a:solidFill>
                <a:srgbClr val="FFFF00"/>
              </a:solidFill>
            </a:endParaRPr>
          </a:p>
        </p:txBody>
      </p:sp>
      <p:grpSp>
        <p:nvGrpSpPr>
          <p:cNvPr id="5" name="Group 4">
            <a:extLst>
              <a:ext uri="{FF2B5EF4-FFF2-40B4-BE49-F238E27FC236}">
                <a16:creationId xmlns:a16="http://schemas.microsoft.com/office/drawing/2014/main" id="{5A1B1881-1829-4414-BC54-648ECC1984A8}"/>
              </a:ext>
            </a:extLst>
          </p:cNvPr>
          <p:cNvGrpSpPr/>
          <p:nvPr/>
        </p:nvGrpSpPr>
        <p:grpSpPr>
          <a:xfrm>
            <a:off x="8538882" y="4047565"/>
            <a:ext cx="3291580" cy="2412998"/>
            <a:chOff x="2274573" y="1243290"/>
            <a:chExt cx="5351378" cy="3028964"/>
          </a:xfrm>
        </p:grpSpPr>
        <p:pic>
          <p:nvPicPr>
            <p:cNvPr id="6" name="Picture 5">
              <a:extLst>
                <a:ext uri="{FF2B5EF4-FFF2-40B4-BE49-F238E27FC236}">
                  <a16:creationId xmlns:a16="http://schemas.microsoft.com/office/drawing/2014/main" id="{26F15A71-F7B4-41A4-B445-6EDFEA33EE0F}"/>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2368116" y="1243290"/>
              <a:ext cx="5257835" cy="3028964"/>
            </a:xfrm>
            <a:prstGeom prst="rect">
              <a:avLst/>
            </a:prstGeom>
            <a:ln>
              <a:solidFill>
                <a:srgbClr val="F8F8F8"/>
              </a:solidFill>
            </a:ln>
          </p:spPr>
        </p:pic>
        <p:pic>
          <p:nvPicPr>
            <p:cNvPr id="7" name="Picture 6">
              <a:extLst>
                <a:ext uri="{FF2B5EF4-FFF2-40B4-BE49-F238E27FC236}">
                  <a16:creationId xmlns:a16="http://schemas.microsoft.com/office/drawing/2014/main" id="{24136427-2A7D-4F52-AFD2-A4A82AFB031B}"/>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4421128" y="3561191"/>
              <a:ext cx="1321349" cy="628910"/>
            </a:xfrm>
            <a:prstGeom prst="rect">
              <a:avLst/>
            </a:prstGeom>
            <a:effectLst>
              <a:softEdge rad="127000"/>
            </a:effectLst>
          </p:spPr>
        </p:pic>
        <p:grpSp>
          <p:nvGrpSpPr>
            <p:cNvPr id="8" name="Group 7">
              <a:extLst>
                <a:ext uri="{FF2B5EF4-FFF2-40B4-BE49-F238E27FC236}">
                  <a16:creationId xmlns:a16="http://schemas.microsoft.com/office/drawing/2014/main" id="{B659C300-FD8E-4150-B047-BB1DA14BE58F}"/>
                </a:ext>
              </a:extLst>
            </p:cNvPr>
            <p:cNvGrpSpPr/>
            <p:nvPr/>
          </p:nvGrpSpPr>
          <p:grpSpPr>
            <a:xfrm>
              <a:off x="4036422" y="3444848"/>
              <a:ext cx="3589528" cy="820186"/>
              <a:chOff x="4610477" y="4002469"/>
              <a:chExt cx="4462244" cy="940110"/>
            </a:xfrm>
          </p:grpSpPr>
          <p:pic>
            <p:nvPicPr>
              <p:cNvPr id="18" name="Picture 17">
                <a:extLst>
                  <a:ext uri="{FF2B5EF4-FFF2-40B4-BE49-F238E27FC236}">
                    <a16:creationId xmlns:a16="http://schemas.microsoft.com/office/drawing/2014/main" id="{4017A4DC-66E2-4772-91EC-2AE59E386D24}"/>
                  </a:ext>
                </a:extLst>
              </p:cNvPr>
              <p:cNvPicPr>
                <a:picLocks noChangeAspect="1"/>
              </p:cNvPicPr>
              <p:nvPr/>
            </p:nvPicPr>
            <p:blipFill>
              <a:blip r:embed="rId5">
                <a:clrChange>
                  <a:clrFrom>
                    <a:srgbClr val="FFFFFF"/>
                  </a:clrFrom>
                  <a:clrTo>
                    <a:srgbClr val="FFFFFF">
                      <a:alpha val="0"/>
                    </a:srgbClr>
                  </a:clrTo>
                </a:clrChange>
                <a:duotone>
                  <a:prstClr val="black"/>
                  <a:schemeClr val="accent5">
                    <a:tint val="45000"/>
                    <a:satMod val="400000"/>
                  </a:schemeClr>
                </a:duotone>
                <a:extLst>
                  <a:ext uri="{28A0092B-C50C-407E-A947-70E740481C1C}">
                    <a14:useLocalDpi xmlns:a14="http://schemas.microsoft.com/office/drawing/2010/main"/>
                  </a:ext>
                </a:extLst>
              </a:blip>
              <a:stretch>
                <a:fillRect/>
              </a:stretch>
            </p:blipFill>
            <p:spPr>
              <a:xfrm>
                <a:off x="4610477" y="4002469"/>
                <a:ext cx="2163392" cy="940110"/>
              </a:xfrm>
              <a:prstGeom prst="rect">
                <a:avLst/>
              </a:prstGeom>
            </p:spPr>
          </p:pic>
          <p:sp>
            <p:nvSpPr>
              <p:cNvPr id="19" name="TextBox 18">
                <a:extLst>
                  <a:ext uri="{FF2B5EF4-FFF2-40B4-BE49-F238E27FC236}">
                    <a16:creationId xmlns:a16="http://schemas.microsoft.com/office/drawing/2014/main" id="{03377A56-4ADE-4716-88BA-27FFE8939C5B}"/>
                  </a:ext>
                </a:extLst>
              </p:cNvPr>
              <p:cNvSpPr txBox="1"/>
              <p:nvPr/>
            </p:nvSpPr>
            <p:spPr>
              <a:xfrm>
                <a:off x="6251151" y="4450240"/>
                <a:ext cx="2821570" cy="423334"/>
              </a:xfrm>
              <a:prstGeom prst="rect">
                <a:avLst/>
              </a:prstGeom>
              <a:noFill/>
            </p:spPr>
            <p:txBody>
              <a:bodyPr wrap="square" rtlCol="0">
                <a:spAutoFit/>
              </a:bodyPr>
              <a:lstStyle/>
              <a:p>
                <a:r>
                  <a:rPr lang="en-US" dirty="0">
                    <a:effectLst>
                      <a:glow rad="228600">
                        <a:schemeClr val="accent6">
                          <a:satMod val="175000"/>
                          <a:alpha val="40000"/>
                        </a:schemeClr>
                      </a:glow>
                    </a:effectLst>
                  </a:rPr>
                  <a:t>Subsistence Harvest</a:t>
                </a:r>
              </a:p>
            </p:txBody>
          </p:sp>
        </p:grpSp>
        <p:pic>
          <p:nvPicPr>
            <p:cNvPr id="9" name="Picture 8">
              <a:extLst>
                <a:ext uri="{FF2B5EF4-FFF2-40B4-BE49-F238E27FC236}">
                  <a16:creationId xmlns:a16="http://schemas.microsoft.com/office/drawing/2014/main" id="{193982FB-8AB7-4FC9-92D5-0A52CE9FD2B2}"/>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3227861" y="1897606"/>
              <a:ext cx="1427497" cy="805172"/>
            </a:xfrm>
            <a:prstGeom prst="ellipse">
              <a:avLst/>
            </a:prstGeom>
            <a:ln>
              <a:noFill/>
            </a:ln>
            <a:effectLst>
              <a:softEdge rad="112500"/>
            </a:effectLst>
          </p:spPr>
        </p:pic>
        <p:pic>
          <p:nvPicPr>
            <p:cNvPr id="11" name="Picture 10">
              <a:extLst>
                <a:ext uri="{FF2B5EF4-FFF2-40B4-BE49-F238E27FC236}">
                  <a16:creationId xmlns:a16="http://schemas.microsoft.com/office/drawing/2014/main" id="{96A8A943-BF22-452D-BE94-7A47795C1D5C}"/>
                </a:ext>
              </a:extLst>
            </p:cNvPr>
            <p:cNvPicPr>
              <a:picLocks noChangeAspect="1"/>
            </p:cNvPicPr>
            <p:nvPr/>
          </p:nvPicPr>
          <p:blipFill>
            <a:blip r:embed="rId5">
              <a:clrChange>
                <a:clrFrom>
                  <a:srgbClr val="FFFFFF"/>
                </a:clrFrom>
                <a:clrTo>
                  <a:srgbClr val="FFFFFF">
                    <a:alpha val="0"/>
                  </a:srgbClr>
                </a:clrTo>
              </a:clrChange>
              <a:duotone>
                <a:prstClr val="black"/>
                <a:schemeClr val="accent5">
                  <a:tint val="45000"/>
                  <a:satMod val="400000"/>
                </a:schemeClr>
              </a:duotone>
              <a:extLst>
                <a:ext uri="{28A0092B-C50C-407E-A947-70E740481C1C}">
                  <a14:useLocalDpi xmlns:a14="http://schemas.microsoft.com/office/drawing/2010/main"/>
                </a:ext>
              </a:extLst>
            </a:blip>
            <a:stretch>
              <a:fillRect/>
            </a:stretch>
          </p:blipFill>
          <p:spPr>
            <a:xfrm>
              <a:off x="2970087" y="1625924"/>
              <a:ext cx="1718120" cy="1058773"/>
            </a:xfrm>
            <a:prstGeom prst="rect">
              <a:avLst/>
            </a:prstGeom>
          </p:spPr>
        </p:pic>
        <p:pic>
          <p:nvPicPr>
            <p:cNvPr id="12" name="Picture 11">
              <a:extLst>
                <a:ext uri="{FF2B5EF4-FFF2-40B4-BE49-F238E27FC236}">
                  <a16:creationId xmlns:a16="http://schemas.microsoft.com/office/drawing/2014/main" id="{B01B0E89-F343-4B40-99C0-C96DE32A4861}"/>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flipH="1">
              <a:off x="2274573" y="2810800"/>
              <a:ext cx="2041349" cy="1338087"/>
            </a:xfrm>
            <a:prstGeom prst="ellipse">
              <a:avLst/>
            </a:prstGeom>
            <a:ln>
              <a:noFill/>
            </a:ln>
            <a:effectLst>
              <a:softEdge rad="112500"/>
            </a:effectLst>
          </p:spPr>
        </p:pic>
        <p:pic>
          <p:nvPicPr>
            <p:cNvPr id="13" name="Picture 12">
              <a:extLst>
                <a:ext uri="{FF2B5EF4-FFF2-40B4-BE49-F238E27FC236}">
                  <a16:creationId xmlns:a16="http://schemas.microsoft.com/office/drawing/2014/main" id="{53E71A8E-0FB9-4429-B661-F56277B9371D}"/>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4833969" y="1974072"/>
              <a:ext cx="791835" cy="1070229"/>
            </a:xfrm>
            <a:prstGeom prst="rect">
              <a:avLst/>
            </a:prstGeom>
            <a:ln>
              <a:solidFill>
                <a:schemeClr val="bg1"/>
              </a:solidFill>
            </a:ln>
          </p:spPr>
        </p:pic>
        <p:cxnSp>
          <p:nvCxnSpPr>
            <p:cNvPr id="15" name="Straight Arrow Connector 14">
              <a:extLst>
                <a:ext uri="{FF2B5EF4-FFF2-40B4-BE49-F238E27FC236}">
                  <a16:creationId xmlns:a16="http://schemas.microsoft.com/office/drawing/2014/main" id="{77A3A80A-1D0D-4F30-BBE4-6660E75F56E3}"/>
                </a:ext>
              </a:extLst>
            </p:cNvPr>
            <p:cNvCxnSpPr>
              <a:cxnSpLocks/>
            </p:cNvCxnSpPr>
            <p:nvPr/>
          </p:nvCxnSpPr>
          <p:spPr>
            <a:xfrm flipV="1">
              <a:off x="4036422" y="2450615"/>
              <a:ext cx="1020311" cy="563031"/>
            </a:xfrm>
            <a:prstGeom prst="straightConnector1">
              <a:avLst/>
            </a:prstGeom>
            <a:ln w="508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CAF130EB-472C-442C-8A61-EA132936A977}"/>
                </a:ext>
              </a:extLst>
            </p:cNvPr>
            <p:cNvCxnSpPr>
              <a:cxnSpLocks/>
            </p:cNvCxnSpPr>
            <p:nvPr/>
          </p:nvCxnSpPr>
          <p:spPr>
            <a:xfrm>
              <a:off x="5443764" y="2473008"/>
              <a:ext cx="700087" cy="486239"/>
            </a:xfrm>
            <a:prstGeom prst="straightConnector1">
              <a:avLst/>
            </a:prstGeom>
            <a:ln w="508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C8103579-2128-4B38-9B35-85D87779E95B}"/>
                </a:ext>
              </a:extLst>
            </p:cNvPr>
            <p:cNvSpPr txBox="1"/>
            <p:nvPr/>
          </p:nvSpPr>
          <p:spPr>
            <a:xfrm>
              <a:off x="4074559" y="1358108"/>
              <a:ext cx="2723301" cy="369332"/>
            </a:xfrm>
            <a:prstGeom prst="rect">
              <a:avLst/>
            </a:prstGeom>
            <a:noFill/>
            <a:ln>
              <a:noFill/>
            </a:ln>
          </p:spPr>
          <p:txBody>
            <a:bodyPr wrap="square" rtlCol="0">
              <a:spAutoFit/>
            </a:bodyPr>
            <a:lstStyle/>
            <a:p>
              <a:r>
                <a:rPr lang="en-US" dirty="0">
                  <a:effectLst>
                    <a:glow rad="228600">
                      <a:schemeClr val="accent6">
                        <a:satMod val="175000"/>
                        <a:alpha val="40000"/>
                      </a:schemeClr>
                    </a:glow>
                  </a:effectLst>
                </a:rPr>
                <a:t>Marine Mammal </a:t>
              </a:r>
              <a:r>
                <a:rPr lang="en-US" dirty="0" err="1">
                  <a:effectLst>
                    <a:glow rad="228600">
                      <a:schemeClr val="accent6">
                        <a:satMod val="175000"/>
                        <a:alpha val="40000"/>
                      </a:schemeClr>
                    </a:glow>
                  </a:effectLst>
                </a:rPr>
                <a:t>Haulout</a:t>
              </a:r>
              <a:endParaRPr lang="en-US" dirty="0">
                <a:effectLst>
                  <a:glow rad="228600">
                    <a:schemeClr val="accent6">
                      <a:satMod val="175000"/>
                      <a:alpha val="40000"/>
                    </a:schemeClr>
                  </a:glow>
                </a:effectLst>
              </a:endParaRPr>
            </a:p>
          </p:txBody>
        </p:sp>
      </p:grpSp>
    </p:spTree>
    <p:extLst>
      <p:ext uri="{BB962C8B-B14F-4D97-AF65-F5344CB8AC3E}">
        <p14:creationId xmlns:p14="http://schemas.microsoft.com/office/powerpoint/2010/main" val="23071131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419238" y="479238"/>
            <a:ext cx="10713121" cy="1037138"/>
          </a:xfrm>
          <a:ln>
            <a:solidFill>
              <a:schemeClr val="bg1"/>
            </a:solidFill>
          </a:ln>
        </p:spPr>
        <p:txBody>
          <a:bodyPr>
            <a:normAutofit/>
          </a:bodyPr>
          <a:lstStyle/>
          <a:p>
            <a:r>
              <a:rPr lang="en-US" sz="3600" b="1" i="1" dirty="0"/>
              <a:t>Project Team</a:t>
            </a:r>
            <a:endParaRPr lang="en-US" sz="2700" i="1" dirty="0">
              <a:solidFill>
                <a:srgbClr val="FFFF00"/>
              </a:solidFill>
            </a:endParaRPr>
          </a:p>
        </p:txBody>
      </p:sp>
      <p:sp>
        <p:nvSpPr>
          <p:cNvPr id="3" name="Content Placeholder 2"/>
          <p:cNvSpPr>
            <a:spLocks noGrp="1"/>
          </p:cNvSpPr>
          <p:nvPr>
            <p:ph idx="4294967295"/>
          </p:nvPr>
        </p:nvSpPr>
        <p:spPr>
          <a:xfrm>
            <a:off x="215465" y="1344380"/>
            <a:ext cx="11767988" cy="4237402"/>
          </a:xfrm>
        </p:spPr>
        <p:txBody>
          <a:bodyPr>
            <a:noAutofit/>
          </a:bodyPr>
          <a:lstStyle/>
          <a:p>
            <a:pPr>
              <a:spcBef>
                <a:spcPts val="0"/>
              </a:spcBef>
              <a:spcAft>
                <a:spcPts val="1800"/>
              </a:spcAft>
            </a:pPr>
            <a:r>
              <a:rPr lang="en-US" sz="2200" u="sng" dirty="0"/>
              <a:t>Principal Investigators</a:t>
            </a:r>
          </a:p>
          <a:p>
            <a:pPr lvl="1">
              <a:spcBef>
                <a:spcPts val="0"/>
              </a:spcBef>
              <a:spcAft>
                <a:spcPts val="1800"/>
              </a:spcAft>
            </a:pPr>
            <a:r>
              <a:rPr lang="en-US" sz="2200" dirty="0"/>
              <a:t>Dr. Shawn Butler, University of Alaska Anchorage</a:t>
            </a:r>
          </a:p>
          <a:p>
            <a:pPr lvl="1">
              <a:spcBef>
                <a:spcPts val="0"/>
              </a:spcBef>
              <a:spcAft>
                <a:spcPts val="1800"/>
              </a:spcAft>
            </a:pPr>
            <a:r>
              <a:rPr lang="en-US" sz="2200" dirty="0"/>
              <a:t>Student Participation: Benjamin Good</a:t>
            </a:r>
          </a:p>
          <a:p>
            <a:pPr lvl="1">
              <a:spcBef>
                <a:spcPts val="0"/>
              </a:spcBef>
              <a:spcAft>
                <a:spcPts val="1800"/>
              </a:spcAft>
            </a:pPr>
            <a:r>
              <a:rPr lang="en-US" sz="2200" dirty="0"/>
              <a:t>Axiom Data Science</a:t>
            </a:r>
          </a:p>
          <a:p>
            <a:pPr lvl="1">
              <a:spcBef>
                <a:spcPts val="0"/>
              </a:spcBef>
              <a:spcAft>
                <a:spcPts val="1800"/>
              </a:spcAft>
            </a:pPr>
            <a:r>
              <a:rPr lang="en-US" dirty="0"/>
              <a:t>Project Champion: LT Evan Richter, USCG and Mr. James (Dan) Blackman</a:t>
            </a:r>
          </a:p>
          <a:p>
            <a:pPr marL="0" indent="0">
              <a:spcBef>
                <a:spcPts val="0"/>
              </a:spcBef>
              <a:spcAft>
                <a:spcPts val="1800"/>
              </a:spcAft>
              <a:buNone/>
            </a:pPr>
            <a:endParaRPr lang="en-US" sz="2200" dirty="0"/>
          </a:p>
          <a:p>
            <a:pPr>
              <a:spcBef>
                <a:spcPts val="0"/>
              </a:spcBef>
              <a:spcAft>
                <a:spcPts val="1800"/>
              </a:spcAft>
            </a:pPr>
            <a:endParaRPr lang="en-US" sz="2200" dirty="0"/>
          </a:p>
        </p:txBody>
      </p:sp>
    </p:spTree>
    <p:extLst>
      <p:ext uri="{BB962C8B-B14F-4D97-AF65-F5344CB8AC3E}">
        <p14:creationId xmlns:p14="http://schemas.microsoft.com/office/powerpoint/2010/main" val="19494942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7B0923-B903-CE43-ADD3-43EEA1C5BF4C}"/>
              </a:ext>
            </a:extLst>
          </p:cNvPr>
          <p:cNvSpPr>
            <a:spLocks noGrp="1"/>
          </p:cNvSpPr>
          <p:nvPr>
            <p:ph type="title"/>
          </p:nvPr>
        </p:nvSpPr>
        <p:spPr>
          <a:xfrm>
            <a:off x="838200" y="457199"/>
            <a:ext cx="10515600" cy="689021"/>
          </a:xfrm>
        </p:spPr>
        <p:txBody>
          <a:bodyPr>
            <a:normAutofit/>
          </a:bodyPr>
          <a:lstStyle/>
          <a:p>
            <a:r>
              <a:rPr lang="en-US" sz="4000" dirty="0"/>
              <a:t>Project Baseline</a:t>
            </a:r>
          </a:p>
        </p:txBody>
      </p:sp>
      <p:sp>
        <p:nvSpPr>
          <p:cNvPr id="3" name="Text Placeholder 2">
            <a:extLst>
              <a:ext uri="{FF2B5EF4-FFF2-40B4-BE49-F238E27FC236}">
                <a16:creationId xmlns:a16="http://schemas.microsoft.com/office/drawing/2014/main" id="{B4E3BFB3-453D-BD48-8F33-36A17A90C4CA}"/>
              </a:ext>
            </a:extLst>
          </p:cNvPr>
          <p:cNvSpPr>
            <a:spLocks noGrp="1"/>
          </p:cNvSpPr>
          <p:nvPr>
            <p:ph type="body" sz="quarter" idx="11"/>
          </p:nvPr>
        </p:nvSpPr>
        <p:spPr>
          <a:xfrm>
            <a:off x="838200" y="1241471"/>
            <a:ext cx="10515599" cy="4541143"/>
          </a:xfrm>
        </p:spPr>
        <p:txBody>
          <a:bodyPr>
            <a:normAutofit/>
          </a:bodyPr>
          <a:lstStyle/>
          <a:p>
            <a:pPr marL="342900" indent="-342900">
              <a:spcAft>
                <a:spcPts val="1200"/>
              </a:spcAft>
              <a:buFont typeface="Arial" panose="020B0604020202020204" pitchFamily="34" charset="0"/>
              <a:buChar char="•"/>
            </a:pPr>
            <a:r>
              <a:rPr lang="en-US" sz="2400" dirty="0"/>
              <a:t>Alaska Marine Exchange can create static and dynamic Geofences using the PACTRACS system for Marine Exchange members.</a:t>
            </a:r>
          </a:p>
          <a:p>
            <a:pPr marL="342900" indent="-342900">
              <a:spcAft>
                <a:spcPts val="1200"/>
              </a:spcAft>
              <a:buFont typeface="Arial" panose="020B0604020202020204" pitchFamily="34" charset="0"/>
              <a:buChar char="•"/>
            </a:pPr>
            <a:r>
              <a:rPr lang="en-US" sz="2400" dirty="0"/>
              <a:t>The 17</a:t>
            </a:r>
            <a:r>
              <a:rPr lang="en-US" sz="2400" baseline="30000" dirty="0"/>
              <a:t>th</a:t>
            </a:r>
            <a:r>
              <a:rPr lang="en-US" sz="2400" dirty="0"/>
              <a:t> Coast Guard District can create static and dynamic Geofences using the AK Marine Exchange PACTRACS system</a:t>
            </a:r>
          </a:p>
          <a:p>
            <a:pPr marL="342900" indent="-342900">
              <a:spcAft>
                <a:spcPts val="1200"/>
              </a:spcAft>
              <a:buFont typeface="Arial" panose="020B0604020202020204" pitchFamily="34" charset="0"/>
              <a:buChar char="•"/>
            </a:pPr>
            <a:r>
              <a:rPr lang="en-US" sz="2400" dirty="0"/>
              <a:t>The vessel and interested subscribers are notified through text and email when the vessel crosses a geofence</a:t>
            </a:r>
          </a:p>
        </p:txBody>
      </p:sp>
    </p:spTree>
    <p:extLst>
      <p:ext uri="{BB962C8B-B14F-4D97-AF65-F5344CB8AC3E}">
        <p14:creationId xmlns:p14="http://schemas.microsoft.com/office/powerpoint/2010/main" val="15481456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22CAFE87-201D-4CF1-88B2-E0054164CECA}"/>
              </a:ext>
            </a:extLst>
          </p:cNvPr>
          <p:cNvSpPr>
            <a:spLocks noGrp="1"/>
          </p:cNvSpPr>
          <p:nvPr>
            <p:ph type="body" sz="quarter" idx="11"/>
          </p:nvPr>
        </p:nvSpPr>
        <p:spPr>
          <a:xfrm>
            <a:off x="1549398" y="1550830"/>
            <a:ext cx="8213438" cy="3270554"/>
          </a:xfrm>
        </p:spPr>
        <p:txBody>
          <a:bodyPr>
            <a:noAutofit/>
          </a:bodyPr>
          <a:lstStyle/>
          <a:p>
            <a:pPr marL="285750" indent="-285750">
              <a:buFont typeface="Arial" panose="020B0604020202020204" pitchFamily="34" charset="0"/>
              <a:buChar char="•"/>
            </a:pPr>
            <a:r>
              <a:rPr lang="en-US" sz="2400" dirty="0"/>
              <a:t>Rachelle Lewis</a:t>
            </a:r>
          </a:p>
          <a:p>
            <a:pPr marL="971550" lvl="1" indent="-285750"/>
            <a:r>
              <a:rPr lang="en-US" dirty="0"/>
              <a:t>Identified the requirements for geofence management</a:t>
            </a:r>
          </a:p>
          <a:p>
            <a:pPr marL="971550" lvl="1" indent="-285750"/>
            <a:r>
              <a:rPr lang="en-US" dirty="0"/>
              <a:t>Implemented basic geofencing in CG One View using the Ozone Widget Framework (OWF)</a:t>
            </a:r>
          </a:p>
          <a:p>
            <a:pPr marL="971550" lvl="1" indent="-285750"/>
            <a:r>
              <a:rPr lang="en-US" dirty="0"/>
              <a:t>Rachelle Lewis completed her fellowship</a:t>
            </a:r>
          </a:p>
          <a:p>
            <a:pPr lvl="1" indent="0">
              <a:buNone/>
            </a:pPr>
            <a:endParaRPr lang="en-US" dirty="0"/>
          </a:p>
        </p:txBody>
      </p:sp>
      <p:sp>
        <p:nvSpPr>
          <p:cNvPr id="10" name="Title 1">
            <a:extLst>
              <a:ext uri="{FF2B5EF4-FFF2-40B4-BE49-F238E27FC236}">
                <a16:creationId xmlns:a16="http://schemas.microsoft.com/office/drawing/2014/main" id="{8DF5D498-388D-4946-A2C0-DE5C827B403B}"/>
              </a:ext>
            </a:extLst>
          </p:cNvPr>
          <p:cNvSpPr txBox="1">
            <a:spLocks/>
          </p:cNvSpPr>
          <p:nvPr/>
        </p:nvSpPr>
        <p:spPr>
          <a:xfrm>
            <a:off x="419238" y="492117"/>
            <a:ext cx="10713121" cy="833364"/>
          </a:xfrm>
          <a:prstGeom prst="rect">
            <a:avLst/>
          </a:prstGeom>
          <a:ln>
            <a:solidFill>
              <a:schemeClr val="bg1"/>
            </a:solidFill>
          </a:ln>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Franklin Gothic Book" panose="020B0503020102020204" pitchFamily="34" charset="0"/>
                <a:ea typeface="+mj-ea"/>
                <a:cs typeface="+mj-cs"/>
              </a:defRPr>
            </a:lvl1pPr>
          </a:lstStyle>
          <a:p>
            <a:r>
              <a:rPr lang="en-US" sz="3600" b="1" i="1" dirty="0"/>
              <a:t>Student Participation</a:t>
            </a:r>
            <a:endParaRPr lang="en-US" sz="2700" i="1" dirty="0">
              <a:solidFill>
                <a:srgbClr val="FFFF00"/>
              </a:solidFill>
            </a:endParaRPr>
          </a:p>
        </p:txBody>
      </p:sp>
    </p:spTree>
    <p:extLst>
      <p:ext uri="{BB962C8B-B14F-4D97-AF65-F5344CB8AC3E}">
        <p14:creationId xmlns:p14="http://schemas.microsoft.com/office/powerpoint/2010/main" val="15264179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640168" y="735436"/>
            <a:ext cx="11061052" cy="480131"/>
          </a:xfrm>
        </p:spPr>
        <p:txBody>
          <a:bodyPr>
            <a:noAutofit/>
          </a:bodyPr>
          <a:lstStyle/>
          <a:p>
            <a:r>
              <a:rPr lang="en-US" sz="3600" b="1" i="1" dirty="0"/>
              <a:t>Project Objectives</a:t>
            </a:r>
            <a:endParaRPr lang="en-US" sz="3600" dirty="0"/>
          </a:p>
        </p:txBody>
      </p:sp>
      <p:sp>
        <p:nvSpPr>
          <p:cNvPr id="3" name="Content Placeholder 2"/>
          <p:cNvSpPr>
            <a:spLocks noGrp="1"/>
          </p:cNvSpPr>
          <p:nvPr>
            <p:ph idx="4294967295"/>
          </p:nvPr>
        </p:nvSpPr>
        <p:spPr>
          <a:xfrm>
            <a:off x="640168" y="1407979"/>
            <a:ext cx="8230100" cy="3966125"/>
          </a:xfrm>
        </p:spPr>
        <p:txBody>
          <a:bodyPr>
            <a:noAutofit/>
          </a:bodyPr>
          <a:lstStyle/>
          <a:p>
            <a:pPr>
              <a:spcBef>
                <a:spcPts val="0"/>
              </a:spcBef>
              <a:spcAft>
                <a:spcPts val="600"/>
              </a:spcAft>
              <a:buFont typeface="Wingdings" pitchFamily="2" charset="2"/>
              <a:buChar char="ü"/>
            </a:pPr>
            <a:r>
              <a:rPr lang="en-US" sz="2100" dirty="0"/>
              <a:t>CG OneView operators can create customized geofences / alerts.</a:t>
            </a:r>
          </a:p>
          <a:p>
            <a:pPr>
              <a:spcBef>
                <a:spcPts val="0"/>
              </a:spcBef>
              <a:spcAft>
                <a:spcPts val="600"/>
              </a:spcAft>
              <a:buFont typeface="Wingdings" pitchFamily="2" charset="2"/>
              <a:buChar char="ü"/>
            </a:pPr>
            <a:r>
              <a:rPr lang="en-US" sz="2100" dirty="0"/>
              <a:t>CG Operators can manage existing geofences, i.e. find, edit, and delete geofences</a:t>
            </a:r>
          </a:p>
          <a:p>
            <a:pPr>
              <a:spcBef>
                <a:spcPts val="0"/>
              </a:spcBef>
              <a:spcAft>
                <a:spcPts val="600"/>
              </a:spcAft>
              <a:buFont typeface="Wingdings" pitchFamily="2" charset="2"/>
              <a:buChar char="ü"/>
            </a:pPr>
            <a:r>
              <a:rPr lang="en-US" sz="2100" dirty="0"/>
              <a:t>Geofencing is seamlessly integrated into CG OneView.</a:t>
            </a:r>
          </a:p>
          <a:p>
            <a:pPr>
              <a:spcBef>
                <a:spcPts val="0"/>
              </a:spcBef>
              <a:spcAft>
                <a:spcPts val="600"/>
              </a:spcAft>
              <a:buFont typeface="Wingdings" pitchFamily="2" charset="2"/>
              <a:buChar char="ü"/>
            </a:pPr>
            <a:r>
              <a:rPr lang="en-US" sz="2100" dirty="0"/>
              <a:t>Users can filter geofences to better discriminate vessel type and activities.</a:t>
            </a:r>
          </a:p>
          <a:p>
            <a:pPr lvl="1">
              <a:spcBef>
                <a:spcPts val="0"/>
              </a:spcBef>
              <a:spcAft>
                <a:spcPts val="600"/>
              </a:spcAft>
            </a:pPr>
            <a:r>
              <a:rPr lang="en-US" sz="1700" dirty="0">
                <a:solidFill>
                  <a:srgbClr val="FF5053"/>
                </a:solidFill>
              </a:rPr>
              <a:t>Coast Guard, i.e. Anchorage Sector, requested even more filters</a:t>
            </a:r>
          </a:p>
          <a:p>
            <a:pPr>
              <a:spcBef>
                <a:spcPts val="0"/>
              </a:spcBef>
              <a:spcAft>
                <a:spcPts val="600"/>
              </a:spcAft>
            </a:pPr>
            <a:r>
              <a:rPr lang="en-US" sz="2100" dirty="0">
                <a:solidFill>
                  <a:srgbClr val="FF5053"/>
                </a:solidFill>
              </a:rPr>
              <a:t>Geofences shared between CG One View and PacTracs</a:t>
            </a:r>
          </a:p>
          <a:p>
            <a:pPr marL="0" indent="0">
              <a:spcBef>
                <a:spcPts val="0"/>
              </a:spcBef>
              <a:spcAft>
                <a:spcPts val="600"/>
              </a:spcAft>
              <a:buNone/>
            </a:pPr>
            <a:endParaRPr lang="en-US" sz="2100" dirty="0"/>
          </a:p>
          <a:p>
            <a:pPr lvl="1">
              <a:spcBef>
                <a:spcPts val="0"/>
              </a:spcBef>
              <a:spcAft>
                <a:spcPts val="600"/>
              </a:spcAft>
            </a:pPr>
            <a:endParaRPr lang="en-US" sz="2100" dirty="0"/>
          </a:p>
        </p:txBody>
      </p:sp>
      <p:pic>
        <p:nvPicPr>
          <p:cNvPr id="5" name="Picture 4">
            <a:extLst>
              <a:ext uri="{FF2B5EF4-FFF2-40B4-BE49-F238E27FC236}">
                <a16:creationId xmlns:a16="http://schemas.microsoft.com/office/drawing/2014/main" id="{0A68F906-BA71-3C41-870F-C8143B574BF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870268" y="2091136"/>
            <a:ext cx="3139134" cy="2535641"/>
          </a:xfrm>
          <a:prstGeom prst="rect">
            <a:avLst/>
          </a:prstGeom>
        </p:spPr>
      </p:pic>
    </p:spTree>
    <p:extLst>
      <p:ext uri="{BB962C8B-B14F-4D97-AF65-F5344CB8AC3E}">
        <p14:creationId xmlns:p14="http://schemas.microsoft.com/office/powerpoint/2010/main" val="5895221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160389" y="1529550"/>
            <a:ext cx="8165224" cy="3762886"/>
          </a:xfrm>
        </p:spPr>
        <p:txBody>
          <a:bodyPr>
            <a:noAutofit/>
          </a:bodyPr>
          <a:lstStyle/>
          <a:p>
            <a:pPr lvl="1">
              <a:spcBef>
                <a:spcPts val="0"/>
              </a:spcBef>
              <a:spcAft>
                <a:spcPts val="1800"/>
              </a:spcAft>
            </a:pPr>
            <a:r>
              <a:rPr lang="en-US" sz="2200" dirty="0"/>
              <a:t>The development environment and CG OneView software developers kit is complex</a:t>
            </a:r>
          </a:p>
          <a:p>
            <a:pPr lvl="1">
              <a:spcBef>
                <a:spcPts val="0"/>
              </a:spcBef>
              <a:spcAft>
                <a:spcPts val="1800"/>
              </a:spcAft>
            </a:pPr>
            <a:r>
              <a:rPr lang="en-US" sz="2200" dirty="0"/>
              <a:t>MISLE DB interaction is a strong requirement as is integrating VMS feed. </a:t>
            </a:r>
          </a:p>
          <a:p>
            <a:pPr lvl="1">
              <a:spcBef>
                <a:spcPts val="0"/>
              </a:spcBef>
              <a:spcAft>
                <a:spcPts val="1800"/>
              </a:spcAft>
            </a:pPr>
            <a:r>
              <a:rPr lang="en-US" sz="2200" dirty="0"/>
              <a:t>Mr. </a:t>
            </a:r>
            <a:r>
              <a:rPr lang="en-US" sz="2200" dirty="0" err="1"/>
              <a:t>Seraj</a:t>
            </a:r>
            <a:r>
              <a:rPr lang="en-US" sz="2200" dirty="0"/>
              <a:t> Dhaliwal, one of our key technical links, moved to a different job so we will be working with someone new.  </a:t>
            </a:r>
          </a:p>
          <a:p>
            <a:pPr lvl="1">
              <a:spcBef>
                <a:spcPts val="0"/>
              </a:spcBef>
              <a:spcAft>
                <a:spcPts val="1800"/>
              </a:spcAft>
            </a:pPr>
            <a:endParaRPr lang="en-US" sz="2200" dirty="0"/>
          </a:p>
          <a:p>
            <a:pPr lvl="1">
              <a:spcBef>
                <a:spcPts val="0"/>
              </a:spcBef>
              <a:spcAft>
                <a:spcPts val="1800"/>
              </a:spcAft>
            </a:pPr>
            <a:endParaRPr lang="en-US" sz="2200" dirty="0"/>
          </a:p>
          <a:p>
            <a:pPr>
              <a:spcBef>
                <a:spcPts val="0"/>
              </a:spcBef>
              <a:spcAft>
                <a:spcPts val="1800"/>
              </a:spcAft>
            </a:pPr>
            <a:endParaRPr lang="en-US" sz="2200" dirty="0"/>
          </a:p>
        </p:txBody>
      </p:sp>
      <p:pic>
        <p:nvPicPr>
          <p:cNvPr id="9" name="Picture 8" descr="A close up of a map&#10;&#10;Description automatically generated">
            <a:extLst>
              <a:ext uri="{FF2B5EF4-FFF2-40B4-BE49-F238E27FC236}">
                <a16:creationId xmlns:a16="http://schemas.microsoft.com/office/drawing/2014/main" id="{7CBCD848-E773-7942-91CE-587A016AF6CC}"/>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8538485" y="1864798"/>
            <a:ext cx="3177908" cy="2488429"/>
          </a:xfrm>
          <a:prstGeom prst="rect">
            <a:avLst/>
          </a:prstGeom>
        </p:spPr>
      </p:pic>
      <p:sp>
        <p:nvSpPr>
          <p:cNvPr id="10" name="TextBox 9">
            <a:extLst>
              <a:ext uri="{FF2B5EF4-FFF2-40B4-BE49-F238E27FC236}">
                <a16:creationId xmlns:a16="http://schemas.microsoft.com/office/drawing/2014/main" id="{22A0201E-2791-5545-93E8-EE006101A9DD}"/>
              </a:ext>
            </a:extLst>
          </p:cNvPr>
          <p:cNvSpPr txBox="1"/>
          <p:nvPr/>
        </p:nvSpPr>
        <p:spPr>
          <a:xfrm>
            <a:off x="9082762" y="3752780"/>
            <a:ext cx="1983783" cy="307777"/>
          </a:xfrm>
          <a:prstGeom prst="rect">
            <a:avLst/>
          </a:prstGeom>
          <a:noFill/>
        </p:spPr>
        <p:txBody>
          <a:bodyPr wrap="square" rtlCol="0">
            <a:spAutoFit/>
          </a:bodyPr>
          <a:lstStyle/>
          <a:p>
            <a:r>
              <a:rPr lang="en-US" sz="1400" dirty="0">
                <a:solidFill>
                  <a:schemeClr val="bg1"/>
                </a:solidFill>
              </a:rPr>
              <a:t>Bering Strait Traffic 2017</a:t>
            </a:r>
          </a:p>
        </p:txBody>
      </p:sp>
      <p:sp>
        <p:nvSpPr>
          <p:cNvPr id="5" name="TextBox 4">
            <a:extLst>
              <a:ext uri="{FF2B5EF4-FFF2-40B4-BE49-F238E27FC236}">
                <a16:creationId xmlns:a16="http://schemas.microsoft.com/office/drawing/2014/main" id="{584CE94F-C43C-D144-8CB8-2319AFAAB315}"/>
              </a:ext>
            </a:extLst>
          </p:cNvPr>
          <p:cNvSpPr txBox="1"/>
          <p:nvPr/>
        </p:nvSpPr>
        <p:spPr>
          <a:xfrm>
            <a:off x="8539424" y="2133600"/>
            <a:ext cx="848140" cy="369332"/>
          </a:xfrm>
          <a:prstGeom prst="rect">
            <a:avLst/>
          </a:prstGeom>
          <a:noFill/>
        </p:spPr>
        <p:txBody>
          <a:bodyPr wrap="square" rtlCol="0">
            <a:spAutoFit/>
          </a:bodyPr>
          <a:lstStyle/>
          <a:p>
            <a:r>
              <a:rPr lang="en-US" dirty="0">
                <a:solidFill>
                  <a:schemeClr val="bg1"/>
                </a:solidFill>
              </a:rPr>
              <a:t>Russia</a:t>
            </a:r>
          </a:p>
        </p:txBody>
      </p:sp>
      <p:sp>
        <p:nvSpPr>
          <p:cNvPr id="11" name="TextBox 10">
            <a:extLst>
              <a:ext uri="{FF2B5EF4-FFF2-40B4-BE49-F238E27FC236}">
                <a16:creationId xmlns:a16="http://schemas.microsoft.com/office/drawing/2014/main" id="{5A81FAA6-C254-F740-9B36-2733B8273B46}"/>
              </a:ext>
            </a:extLst>
          </p:cNvPr>
          <p:cNvSpPr txBox="1"/>
          <p:nvPr/>
        </p:nvSpPr>
        <p:spPr>
          <a:xfrm>
            <a:off x="11020403" y="3409088"/>
            <a:ext cx="848140" cy="369332"/>
          </a:xfrm>
          <a:prstGeom prst="rect">
            <a:avLst/>
          </a:prstGeom>
          <a:noFill/>
        </p:spPr>
        <p:txBody>
          <a:bodyPr wrap="square" rtlCol="0">
            <a:spAutoFit/>
          </a:bodyPr>
          <a:lstStyle/>
          <a:p>
            <a:r>
              <a:rPr lang="en-US" dirty="0">
                <a:solidFill>
                  <a:schemeClr val="bg1"/>
                </a:solidFill>
              </a:rPr>
              <a:t>Alaska</a:t>
            </a:r>
          </a:p>
        </p:txBody>
      </p:sp>
      <p:sp>
        <p:nvSpPr>
          <p:cNvPr id="13" name="Title 1">
            <a:extLst>
              <a:ext uri="{FF2B5EF4-FFF2-40B4-BE49-F238E27FC236}">
                <a16:creationId xmlns:a16="http://schemas.microsoft.com/office/drawing/2014/main" id="{EF9D64BF-F3D2-47BD-BADA-3EB0DC540D75}"/>
              </a:ext>
            </a:extLst>
          </p:cNvPr>
          <p:cNvSpPr txBox="1">
            <a:spLocks/>
          </p:cNvSpPr>
          <p:nvPr/>
        </p:nvSpPr>
        <p:spPr>
          <a:xfrm>
            <a:off x="419238" y="479238"/>
            <a:ext cx="10713121" cy="833364"/>
          </a:xfrm>
          <a:prstGeom prst="rect">
            <a:avLst/>
          </a:prstGeom>
          <a:ln>
            <a:solidFill>
              <a:schemeClr val="bg1"/>
            </a:solidFill>
          </a:ln>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Franklin Gothic Book" panose="020B0503020102020204" pitchFamily="34" charset="0"/>
                <a:ea typeface="+mj-ea"/>
                <a:cs typeface="+mj-cs"/>
              </a:defRPr>
            </a:lvl1pPr>
          </a:lstStyle>
          <a:p>
            <a:r>
              <a:rPr lang="en-US" sz="3600" b="1" i="1" dirty="0"/>
              <a:t>Challenges</a:t>
            </a:r>
            <a:endParaRPr lang="en-US" sz="2700" i="1" dirty="0">
              <a:solidFill>
                <a:srgbClr val="FFFF00"/>
              </a:solidFill>
            </a:endParaRPr>
          </a:p>
        </p:txBody>
      </p:sp>
    </p:spTree>
    <p:extLst>
      <p:ext uri="{BB962C8B-B14F-4D97-AF65-F5344CB8AC3E}">
        <p14:creationId xmlns:p14="http://schemas.microsoft.com/office/powerpoint/2010/main" val="5982959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B895B98-FC7D-F54B-8953-B73863074E2F}"/>
              </a:ext>
            </a:extLst>
          </p:cNvPr>
          <p:cNvSpPr txBox="1">
            <a:spLocks/>
          </p:cNvSpPr>
          <p:nvPr/>
        </p:nvSpPr>
        <p:spPr>
          <a:xfrm>
            <a:off x="797340" y="553454"/>
            <a:ext cx="10945481" cy="4848726"/>
          </a:xfrm>
          <a:prstGeom prst="rect">
            <a:avLst/>
          </a:prstGeom>
        </p:spPr>
        <p:txBody>
          <a:bodyPr vert="horz" lIns="91440" tIns="45720" rIns="91440" bIns="45720" rtlCol="0">
            <a:normAutofit/>
          </a:bodyPr>
          <a:lstStyle>
            <a:lvl1pPr marL="228600" indent="-228600" algn="l" defTabSz="914400" rtl="0" eaLnBrk="1" latinLnBrk="0" hangingPunct="1">
              <a:lnSpc>
                <a:spcPct val="100000"/>
              </a:lnSpc>
              <a:spcBef>
                <a:spcPts val="200"/>
              </a:spcBef>
              <a:buFont typeface="Arial" panose="020B0604020202020204" pitchFamily="34" charset="0"/>
              <a:buChar char="•"/>
              <a:defRPr sz="2800" kern="1200">
                <a:solidFill>
                  <a:schemeClr val="tx1"/>
                </a:solidFill>
                <a:latin typeface="Franklin Gothic Book" panose="020B0503020102020204" pitchFamily="34" charset="0"/>
                <a:ea typeface="+mn-ea"/>
                <a:cs typeface="+mn-cs"/>
              </a:defRPr>
            </a:lvl1pPr>
            <a:lvl2pPr marL="685800" indent="-228600" algn="l" defTabSz="914400" rtl="0" eaLnBrk="1" latinLnBrk="0" hangingPunct="1">
              <a:lnSpc>
                <a:spcPct val="100000"/>
              </a:lnSpc>
              <a:spcBef>
                <a:spcPts val="200"/>
              </a:spcBef>
              <a:buFont typeface="Arial" panose="020B0604020202020204" pitchFamily="34" charset="0"/>
              <a:buChar char="•"/>
              <a:defRPr sz="2400" kern="1200">
                <a:solidFill>
                  <a:schemeClr val="tx1"/>
                </a:solidFill>
                <a:latin typeface="Franklin Gothic Book" panose="020B0503020102020204" pitchFamily="34" charset="0"/>
                <a:ea typeface="+mn-ea"/>
                <a:cs typeface="+mn-cs"/>
              </a:defRPr>
            </a:lvl2pPr>
            <a:lvl3pPr marL="1143000" indent="-228600" algn="l" defTabSz="914400" rtl="0" eaLnBrk="1" latinLnBrk="0" hangingPunct="1">
              <a:lnSpc>
                <a:spcPct val="100000"/>
              </a:lnSpc>
              <a:spcBef>
                <a:spcPts val="200"/>
              </a:spcBef>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3pPr>
            <a:lvl4pPr marL="16002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4pPr>
            <a:lvl5pPr marL="20574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US" dirty="0"/>
          </a:p>
          <a:p>
            <a:pPr marL="0" indent="0">
              <a:buFont typeface="Arial" panose="020B0604020202020204" pitchFamily="34" charset="0"/>
              <a:buNone/>
            </a:pPr>
            <a:r>
              <a:rPr lang="en-US" dirty="0"/>
              <a:t>Research Method </a:t>
            </a:r>
          </a:p>
          <a:p>
            <a:pPr lvl="1">
              <a:spcBef>
                <a:spcPts val="800"/>
              </a:spcBef>
              <a:spcAft>
                <a:spcPts val="600"/>
              </a:spcAft>
            </a:pPr>
            <a:r>
              <a:rPr lang="en-US" dirty="0"/>
              <a:t>Using agile-like software development methods, develop a geofencing prototype that can be transitioned into CG OneView</a:t>
            </a:r>
          </a:p>
          <a:p>
            <a:pPr lvl="2">
              <a:spcBef>
                <a:spcPts val="800"/>
              </a:spcBef>
              <a:spcAft>
                <a:spcPts val="600"/>
              </a:spcAft>
            </a:pPr>
            <a:r>
              <a:rPr lang="en-US" dirty="0"/>
              <a:t>Worked closely with the end users to develop requirements</a:t>
            </a:r>
          </a:p>
          <a:p>
            <a:pPr lvl="2">
              <a:spcBef>
                <a:spcPts val="800"/>
              </a:spcBef>
              <a:spcAft>
                <a:spcPts val="600"/>
              </a:spcAft>
            </a:pPr>
            <a:r>
              <a:rPr lang="en-US" dirty="0"/>
              <a:t>Worked closely with the end users during the development process to get feedback and refine requirements , adjusting the application as needed</a:t>
            </a:r>
          </a:p>
          <a:p>
            <a:pPr lvl="2">
              <a:spcBef>
                <a:spcPts val="800"/>
              </a:spcBef>
              <a:spcAft>
                <a:spcPts val="600"/>
              </a:spcAft>
            </a:pPr>
            <a:r>
              <a:rPr lang="en-US" dirty="0"/>
              <a:t>Worked closely with CG One View to review design decisions so that future integration issues are minimized</a:t>
            </a:r>
          </a:p>
          <a:p>
            <a:pPr lvl="2">
              <a:spcBef>
                <a:spcPts val="800"/>
              </a:spcBef>
              <a:spcAft>
                <a:spcPts val="600"/>
              </a:spcAft>
            </a:pPr>
            <a:r>
              <a:rPr lang="en-US" dirty="0"/>
              <a:t>Test and document the ability of 3</a:t>
            </a:r>
            <a:r>
              <a:rPr lang="en-US" baseline="30000" dirty="0"/>
              <a:t>rd</a:t>
            </a:r>
            <a:r>
              <a:rPr lang="en-US" dirty="0"/>
              <a:t> party developers to add functionality into CG OneView</a:t>
            </a:r>
          </a:p>
          <a:p>
            <a:pPr lvl="2"/>
            <a:endParaRPr lang="en-US" dirty="0"/>
          </a:p>
          <a:p>
            <a:endParaRPr lang="en-US" dirty="0"/>
          </a:p>
        </p:txBody>
      </p:sp>
    </p:spTree>
    <p:extLst>
      <p:ext uri="{BB962C8B-B14F-4D97-AF65-F5344CB8AC3E}">
        <p14:creationId xmlns:p14="http://schemas.microsoft.com/office/powerpoint/2010/main" val="37238541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56F012-1F2C-824E-9424-AF25DB9748D4}"/>
              </a:ext>
            </a:extLst>
          </p:cNvPr>
          <p:cNvSpPr>
            <a:spLocks noGrp="1"/>
          </p:cNvSpPr>
          <p:nvPr>
            <p:ph type="title"/>
          </p:nvPr>
        </p:nvSpPr>
        <p:spPr/>
        <p:txBody>
          <a:bodyPr/>
          <a:lstStyle/>
          <a:p>
            <a:r>
              <a:rPr lang="en-US" dirty="0"/>
              <a:t>Project Phases</a:t>
            </a:r>
          </a:p>
        </p:txBody>
      </p:sp>
      <p:sp>
        <p:nvSpPr>
          <p:cNvPr id="3" name="Text Placeholder 2">
            <a:extLst>
              <a:ext uri="{FF2B5EF4-FFF2-40B4-BE49-F238E27FC236}">
                <a16:creationId xmlns:a16="http://schemas.microsoft.com/office/drawing/2014/main" id="{D1D07C4B-FE4D-DC43-B4F7-64DA87DF697E}"/>
              </a:ext>
            </a:extLst>
          </p:cNvPr>
          <p:cNvSpPr>
            <a:spLocks noGrp="1"/>
          </p:cNvSpPr>
          <p:nvPr>
            <p:ph type="body" sz="quarter" idx="10"/>
          </p:nvPr>
        </p:nvSpPr>
        <p:spPr/>
        <p:txBody>
          <a:bodyPr>
            <a:normAutofit/>
          </a:bodyPr>
          <a:lstStyle/>
          <a:p>
            <a:pPr marL="1028700" lvl="1" indent="-342900">
              <a:buFont typeface="Arial" panose="020B0604020202020204" pitchFamily="34" charset="0"/>
              <a:buAutoNum type="arabicPeriod"/>
            </a:pPr>
            <a:r>
              <a:rPr lang="en-US" sz="1800" dirty="0"/>
              <a:t>Requirements and Analysis – </a:t>
            </a:r>
            <a:r>
              <a:rPr lang="en-US" sz="1800" dirty="0">
                <a:solidFill>
                  <a:srgbClr val="92D050"/>
                </a:solidFill>
              </a:rPr>
              <a:t>Current Phase</a:t>
            </a:r>
          </a:p>
          <a:p>
            <a:pPr marL="1485900" lvl="2" indent="-342900"/>
            <a:r>
              <a:rPr lang="en-US" sz="1800" dirty="0"/>
              <a:t>Identify user and non-functional requirements for geofencing capability – </a:t>
            </a:r>
            <a:r>
              <a:rPr lang="en-US" sz="1800" dirty="0">
                <a:solidFill>
                  <a:srgbClr val="92D050"/>
                </a:solidFill>
              </a:rPr>
              <a:t>Completed</a:t>
            </a:r>
          </a:p>
          <a:p>
            <a:pPr marL="1485900" lvl="2" indent="-342900"/>
            <a:r>
              <a:rPr lang="en-US" sz="1800" dirty="0"/>
              <a:t>Analyze existing system architectures to determine opportunities and gaps </a:t>
            </a:r>
            <a:r>
              <a:rPr lang="en-US" sz="1800" dirty="0">
                <a:solidFill>
                  <a:srgbClr val="92D050"/>
                </a:solidFill>
              </a:rPr>
              <a:t>–Completed</a:t>
            </a:r>
          </a:p>
          <a:p>
            <a:pPr marL="1028700" lvl="1" indent="-342900">
              <a:buAutoNum type="arabicPeriod"/>
            </a:pPr>
            <a:r>
              <a:rPr lang="en-US" sz="1800" dirty="0"/>
              <a:t>Design – </a:t>
            </a:r>
            <a:r>
              <a:rPr lang="en-US" sz="1800" dirty="0">
                <a:solidFill>
                  <a:srgbClr val="92D050"/>
                </a:solidFill>
              </a:rPr>
              <a:t>Completed</a:t>
            </a:r>
          </a:p>
          <a:p>
            <a:pPr marL="1485900" lvl="2" indent="-342900"/>
            <a:r>
              <a:rPr lang="en-US" sz="1800" dirty="0"/>
              <a:t>Develop a design that will support geofencing implementation and leverage existing Coast Guard or DHS capabilities </a:t>
            </a:r>
            <a:r>
              <a:rPr lang="en-US" sz="1800" dirty="0">
                <a:solidFill>
                  <a:srgbClr val="92D050"/>
                </a:solidFill>
              </a:rPr>
              <a:t>-- Completed</a:t>
            </a:r>
          </a:p>
          <a:p>
            <a:pPr marL="1485900" lvl="2" indent="-342900"/>
            <a:r>
              <a:rPr lang="en-US" sz="1800" dirty="0"/>
              <a:t>Established a technical exchange relationship with the technical lead for the front end. – Completed </a:t>
            </a:r>
          </a:p>
          <a:p>
            <a:pPr marL="1143000" lvl="1" indent="-457200">
              <a:buFont typeface="+mj-lt"/>
              <a:buAutoNum type="arabicPeriod"/>
            </a:pPr>
            <a:r>
              <a:rPr lang="en-US" sz="1800" dirty="0"/>
              <a:t>Implementation – </a:t>
            </a:r>
            <a:r>
              <a:rPr lang="en-US" sz="1800" dirty="0">
                <a:solidFill>
                  <a:srgbClr val="FFFF00"/>
                </a:solidFill>
              </a:rPr>
              <a:t>In progress</a:t>
            </a:r>
          </a:p>
          <a:p>
            <a:pPr marL="1600200" lvl="2" indent="-457200"/>
            <a:r>
              <a:rPr lang="en-US" sz="1800" dirty="0"/>
              <a:t>Axiom Data Science implemented some basic geofencing features</a:t>
            </a:r>
          </a:p>
          <a:p>
            <a:pPr marL="1600200" lvl="2" indent="-457200"/>
            <a:r>
              <a:rPr lang="en-US" sz="1800" dirty="0"/>
              <a:t>Received stakeholder feedback </a:t>
            </a:r>
          </a:p>
          <a:p>
            <a:pPr marL="1143000" lvl="1" indent="-457200"/>
            <a:r>
              <a:rPr lang="en-US" sz="2200" dirty="0">
                <a:solidFill>
                  <a:srgbClr val="FF5053"/>
                </a:solidFill>
              </a:rPr>
              <a:t>Testing</a:t>
            </a:r>
          </a:p>
          <a:p>
            <a:pPr marL="1600200" lvl="2" indent="-457200"/>
            <a:r>
              <a:rPr lang="en-US" sz="1800" dirty="0">
                <a:solidFill>
                  <a:srgbClr val="FF5053"/>
                </a:solidFill>
              </a:rPr>
              <a:t>Integration testing with CG One View test environment – To be determined how well this will work, but feel strongly that it can be done quickly</a:t>
            </a:r>
          </a:p>
          <a:p>
            <a:pPr marL="1600200" lvl="2" indent="-457200"/>
            <a:r>
              <a:rPr lang="en-US" sz="1800" dirty="0">
                <a:solidFill>
                  <a:srgbClr val="FF5053"/>
                </a:solidFill>
              </a:rPr>
              <a:t>Documentation and making sure the code is resilient</a:t>
            </a:r>
            <a:r>
              <a:rPr lang="en-US" sz="1800" dirty="0">
                <a:solidFill>
                  <a:srgbClr val="92D050"/>
                </a:solidFill>
              </a:rPr>
              <a:t>. </a:t>
            </a:r>
          </a:p>
          <a:p>
            <a:pPr marL="457200" indent="-457200"/>
            <a:endParaRPr lang="en-US" dirty="0"/>
          </a:p>
          <a:p>
            <a:pPr lvl="2" indent="0">
              <a:buNone/>
            </a:pPr>
            <a:endParaRPr lang="en-US" sz="1800" dirty="0"/>
          </a:p>
        </p:txBody>
      </p:sp>
      <p:sp>
        <p:nvSpPr>
          <p:cNvPr id="4" name="Text Placeholder 3">
            <a:extLst>
              <a:ext uri="{FF2B5EF4-FFF2-40B4-BE49-F238E27FC236}">
                <a16:creationId xmlns:a16="http://schemas.microsoft.com/office/drawing/2014/main" id="{C0EEDCD2-F391-1242-82B9-E39CF90AFF1A}"/>
              </a:ext>
            </a:extLst>
          </p:cNvPr>
          <p:cNvSpPr>
            <a:spLocks noGrp="1"/>
          </p:cNvSpPr>
          <p:nvPr>
            <p:ph type="body" sz="quarter" idx="17"/>
          </p:nvPr>
        </p:nvSpPr>
        <p:spPr>
          <a:xfrm>
            <a:off x="402771" y="-11112"/>
            <a:ext cx="9553575" cy="361948"/>
          </a:xfrm>
        </p:spPr>
        <p:txBody>
          <a:bodyPr/>
          <a:lstStyle/>
          <a:p>
            <a:r>
              <a:rPr lang="en-US" sz="1800" dirty="0">
                <a:latin typeface="+mn-lt"/>
              </a:rPr>
              <a:t>ADAC Quarterly Review – </a:t>
            </a:r>
            <a:r>
              <a:rPr lang="en-US" sz="1800" dirty="0"/>
              <a:t>September 823,  2021</a:t>
            </a:r>
            <a:endParaRPr lang="en-US" sz="1800" dirty="0">
              <a:latin typeface="+mn-lt"/>
            </a:endParaRPr>
          </a:p>
        </p:txBody>
      </p:sp>
    </p:spTree>
    <p:extLst>
      <p:ext uri="{BB962C8B-B14F-4D97-AF65-F5344CB8AC3E}">
        <p14:creationId xmlns:p14="http://schemas.microsoft.com/office/powerpoint/2010/main" val="15004664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6C82B3-7596-9F44-A8E0-9A3C5FBDC796}"/>
              </a:ext>
            </a:extLst>
          </p:cNvPr>
          <p:cNvSpPr>
            <a:spLocks noGrp="1"/>
          </p:cNvSpPr>
          <p:nvPr>
            <p:ph type="title"/>
          </p:nvPr>
        </p:nvSpPr>
        <p:spPr>
          <a:xfrm>
            <a:off x="435430" y="1244040"/>
            <a:ext cx="11364684" cy="931404"/>
          </a:xfrm>
        </p:spPr>
        <p:txBody>
          <a:bodyPr/>
          <a:lstStyle/>
          <a:p>
            <a:r>
              <a:rPr lang="en-US" sz="2800" dirty="0"/>
              <a:t>Milestone Completed – Operators are able to create, modify, and delete geofences.</a:t>
            </a:r>
          </a:p>
        </p:txBody>
      </p:sp>
      <p:sp>
        <p:nvSpPr>
          <p:cNvPr id="3" name="Text Placeholder 2">
            <a:extLst>
              <a:ext uri="{FF2B5EF4-FFF2-40B4-BE49-F238E27FC236}">
                <a16:creationId xmlns:a16="http://schemas.microsoft.com/office/drawing/2014/main" id="{DCF8040B-B1D8-F844-BE09-37B3BC862923}"/>
              </a:ext>
            </a:extLst>
          </p:cNvPr>
          <p:cNvSpPr>
            <a:spLocks noGrp="1"/>
          </p:cNvSpPr>
          <p:nvPr>
            <p:ph type="body" sz="quarter" idx="10"/>
          </p:nvPr>
        </p:nvSpPr>
        <p:spPr>
          <a:xfrm>
            <a:off x="838199" y="2963297"/>
            <a:ext cx="10540999" cy="1231332"/>
          </a:xfrm>
        </p:spPr>
        <p:txBody>
          <a:bodyPr>
            <a:normAutofit/>
          </a:bodyPr>
          <a:lstStyle/>
          <a:p>
            <a:r>
              <a:rPr lang="en-US" sz="2400" dirty="0"/>
              <a:t>If additional funds become available, we would add the ability to alert USCG operators based on Vessel Monitoring System (VMS) data and add the ability to add alerts using more refined filters.</a:t>
            </a:r>
          </a:p>
        </p:txBody>
      </p:sp>
      <p:sp>
        <p:nvSpPr>
          <p:cNvPr id="5" name="Text Placeholder 3">
            <a:extLst>
              <a:ext uri="{FF2B5EF4-FFF2-40B4-BE49-F238E27FC236}">
                <a16:creationId xmlns:a16="http://schemas.microsoft.com/office/drawing/2014/main" id="{40A57552-A4E3-5A43-8CD0-30957BFCE17D}"/>
              </a:ext>
            </a:extLst>
          </p:cNvPr>
          <p:cNvSpPr>
            <a:spLocks noGrp="1"/>
          </p:cNvSpPr>
          <p:nvPr>
            <p:ph type="body" sz="quarter" idx="17"/>
          </p:nvPr>
        </p:nvSpPr>
        <p:spPr/>
        <p:txBody>
          <a:bodyPr/>
          <a:lstStyle/>
          <a:p>
            <a:r>
              <a:rPr lang="en-US" sz="1800" dirty="0"/>
              <a:t>ADAC Quarterly Review – September 23, 2021</a:t>
            </a:r>
          </a:p>
        </p:txBody>
      </p:sp>
    </p:spTree>
    <p:extLst>
      <p:ext uri="{BB962C8B-B14F-4D97-AF65-F5344CB8AC3E}">
        <p14:creationId xmlns:p14="http://schemas.microsoft.com/office/powerpoint/2010/main" val="27632863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756814" y="1987307"/>
            <a:ext cx="5005136" cy="701731"/>
          </a:xfrm>
        </p:spPr>
        <p:txBody>
          <a:bodyPr vert="horz" lIns="91440" tIns="45720" rIns="91440" bIns="45720" rtlCol="0" anchor="ctr">
            <a:normAutofit fontScale="90000"/>
          </a:bodyPr>
          <a:lstStyle/>
          <a:p>
            <a:r>
              <a:rPr lang="en-US" sz="3600" dirty="0"/>
              <a:t>Questions and Comments</a:t>
            </a:r>
          </a:p>
        </p:txBody>
      </p:sp>
      <p:sp>
        <p:nvSpPr>
          <p:cNvPr id="7" name="Rectangle 6">
            <a:extLst>
              <a:ext uri="{FF2B5EF4-FFF2-40B4-BE49-F238E27FC236}">
                <a16:creationId xmlns:a16="http://schemas.microsoft.com/office/drawing/2014/main" id="{1F481D7A-9499-DA41-82CB-277E9D81B6A1}"/>
              </a:ext>
            </a:extLst>
          </p:cNvPr>
          <p:cNvSpPr/>
          <p:nvPr/>
        </p:nvSpPr>
        <p:spPr>
          <a:xfrm>
            <a:off x="885150" y="570899"/>
            <a:ext cx="10421699" cy="646331"/>
          </a:xfrm>
          <a:prstGeom prst="rect">
            <a:avLst/>
          </a:prstGeom>
        </p:spPr>
        <p:txBody>
          <a:bodyPr wrap="none">
            <a:spAutoFit/>
          </a:bodyPr>
          <a:lstStyle/>
          <a:p>
            <a:r>
              <a:rPr lang="en-US" sz="3600" b="1" i="1" dirty="0"/>
              <a:t>Arctic Vessel Monitoring Geofencing/Alert Awareness</a:t>
            </a:r>
            <a:endParaRPr lang="en-US" sz="3600" dirty="0"/>
          </a:p>
        </p:txBody>
      </p:sp>
      <p:sp>
        <p:nvSpPr>
          <p:cNvPr id="9" name="Rectangle 8">
            <a:extLst>
              <a:ext uri="{FF2B5EF4-FFF2-40B4-BE49-F238E27FC236}">
                <a16:creationId xmlns:a16="http://schemas.microsoft.com/office/drawing/2014/main" id="{323D5843-3AC0-4F70-AB17-F923C2C980A0}"/>
              </a:ext>
            </a:extLst>
          </p:cNvPr>
          <p:cNvSpPr/>
          <p:nvPr/>
        </p:nvSpPr>
        <p:spPr>
          <a:xfrm>
            <a:off x="1638881" y="2835205"/>
            <a:ext cx="4457118" cy="830997"/>
          </a:xfrm>
          <a:prstGeom prst="rect">
            <a:avLst/>
          </a:prstGeom>
        </p:spPr>
        <p:txBody>
          <a:bodyPr wrap="square">
            <a:spAutoFit/>
          </a:bodyPr>
          <a:lstStyle/>
          <a:p>
            <a:r>
              <a:rPr lang="en-US" sz="2400" dirty="0">
                <a:latin typeface="Franklin Gothic Medium Cond" panose="020B0606030402020204" pitchFamily="34" charset="0"/>
              </a:rPr>
              <a:t>Dr. Shawn Butler, University of Alaska Anchorage</a:t>
            </a:r>
          </a:p>
        </p:txBody>
      </p:sp>
      <p:pic>
        <p:nvPicPr>
          <p:cNvPr id="11" name="Picture 10">
            <a:extLst>
              <a:ext uri="{FF2B5EF4-FFF2-40B4-BE49-F238E27FC236}">
                <a16:creationId xmlns:a16="http://schemas.microsoft.com/office/drawing/2014/main" id="{A9B69E29-B2D7-4C68-B5CE-4F9591A68B9B}"/>
              </a:ext>
            </a:extLst>
          </p:cNvPr>
          <p:cNvPicPr>
            <a:picLocks noChangeAspect="1"/>
          </p:cNvPicPr>
          <p:nvPr/>
        </p:nvPicPr>
        <p:blipFill>
          <a:blip r:embed="rId3"/>
          <a:stretch>
            <a:fillRect/>
          </a:stretch>
        </p:blipFill>
        <p:spPr>
          <a:xfrm>
            <a:off x="6657470" y="2698375"/>
            <a:ext cx="4995991" cy="3387314"/>
          </a:xfrm>
          <a:prstGeom prst="rect">
            <a:avLst/>
          </a:prstGeom>
        </p:spPr>
      </p:pic>
    </p:spTree>
    <p:extLst>
      <p:ext uri="{BB962C8B-B14F-4D97-AF65-F5344CB8AC3E}">
        <p14:creationId xmlns:p14="http://schemas.microsoft.com/office/powerpoint/2010/main" val="4069332463"/>
      </p:ext>
    </p:extLst>
  </p:cSld>
  <p:clrMapOvr>
    <a:masterClrMapping/>
  </p:clrMapOvr>
</p:sld>
</file>

<file path=ppt/theme/theme1.xml><?xml version="1.0" encoding="utf-8"?>
<a:theme xmlns:a="http://schemas.openxmlformats.org/drawingml/2006/main" name="Office Theme">
  <a:themeElements>
    <a:clrScheme name="Custom 10">
      <a:dk1>
        <a:srgbClr val="E4E8EE"/>
      </a:dk1>
      <a:lt1>
        <a:srgbClr val="222A37"/>
      </a:lt1>
      <a:dk2>
        <a:srgbClr val="E4E8EE"/>
      </a:dk2>
      <a:lt2>
        <a:srgbClr val="222A37"/>
      </a:lt2>
      <a:accent1>
        <a:srgbClr val="2D82A4"/>
      </a:accent1>
      <a:accent2>
        <a:srgbClr val="77C3CB"/>
      </a:accent2>
      <a:accent3>
        <a:srgbClr val="5EB298"/>
      </a:accent3>
      <a:accent4>
        <a:srgbClr val="68787A"/>
      </a:accent4>
      <a:accent5>
        <a:srgbClr val="84ACB6"/>
      </a:accent5>
      <a:accent6>
        <a:srgbClr val="2683C6"/>
      </a:accent6>
      <a:hlink>
        <a:srgbClr val="A9DB66"/>
      </a:hlink>
      <a:folHlink>
        <a:srgbClr val="50771B"/>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DAC 1Q19 Quarterly Review_Geofencing v1" id="{AC3471D6-A64A-9049-84DA-113542D1DE87}" vid="{0074DB73-BCC3-9B44-81C8-D8534FBA516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16946</TotalTime>
  <Words>620</Words>
  <Application>Microsoft Macintosh PowerPoint</Application>
  <PresentationFormat>Widescreen</PresentationFormat>
  <Paragraphs>71</Paragraphs>
  <Slides>11</Slides>
  <Notes>5</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11</vt:i4>
      </vt:variant>
    </vt:vector>
  </HeadingPairs>
  <TitlesOfParts>
    <vt:vector size="17" baseType="lpstr">
      <vt:lpstr>Arial</vt:lpstr>
      <vt:lpstr>Calibri</vt:lpstr>
      <vt:lpstr>Franklin Gothic Book</vt:lpstr>
      <vt:lpstr>Franklin Gothic Medium Cond</vt:lpstr>
      <vt:lpstr>Wingdings</vt:lpstr>
      <vt:lpstr>Office Theme</vt:lpstr>
      <vt:lpstr>Arctic Vessel Monitoring Geofencing/Alert Awareness</vt:lpstr>
      <vt:lpstr>PowerPoint Presentation</vt:lpstr>
      <vt:lpstr>Project Team</vt:lpstr>
      <vt:lpstr>Project Baseline</vt:lpstr>
      <vt:lpstr>PowerPoint Presentation</vt:lpstr>
      <vt:lpstr>Project Objectives</vt:lpstr>
      <vt:lpstr>PowerPoint Presentation</vt:lpstr>
      <vt:lpstr>PowerPoint Presentation</vt:lpstr>
      <vt:lpstr>Project Phases</vt:lpstr>
      <vt:lpstr>Milestone Completed – Operators are able to create, modify, and delete geofences.</vt:lpstr>
      <vt:lpstr>Questions and Comments</vt:lpstr>
    </vt:vector>
  </TitlesOfParts>
  <Company>Univeristy of Alaska Anchorage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Buddy.Custard@AlaskaSeas.org</dc:creator>
  <cp:lastModifiedBy>Shawn Butler</cp:lastModifiedBy>
  <cp:revision>426</cp:revision>
  <cp:lastPrinted>2018-08-30T21:44:35Z</cp:lastPrinted>
  <dcterms:created xsi:type="dcterms:W3CDTF">2018-01-03T22:04:18Z</dcterms:created>
  <dcterms:modified xsi:type="dcterms:W3CDTF">2021-09-23T17:26:28Z</dcterms:modified>
</cp:coreProperties>
</file>